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7"/>
  </p:notesMasterIdLst>
  <p:sldIdLst>
    <p:sldId id="261" r:id="rId5"/>
    <p:sldId id="371" r:id="rId6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tin Sainsbury" initials="MS" lastIdx="16" clrIdx="0">
    <p:extLst>
      <p:ext uri="{19B8F6BF-5375-455C-9EA6-DF929625EA0E}">
        <p15:presenceInfo xmlns:p15="http://schemas.microsoft.com/office/powerpoint/2012/main" userId="S::martin.sainsbury@improvement.nhs.uk::c8ec8d41-fa1d-4b2f-9c25-60fda71d33f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6B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0" autoAdjust="0"/>
    <p:restoredTop sz="94660"/>
  </p:normalViewPr>
  <p:slideViewPr>
    <p:cSldViewPr snapToGrid="0">
      <p:cViewPr varScale="1">
        <p:scale>
          <a:sx n="58" d="100"/>
          <a:sy n="58" d="100"/>
        </p:scale>
        <p:origin x="2896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79F7F2-54C0-45FB-90E4-F8CE825B5541}" type="datetimeFigureOut">
              <a:rPr lang="en-GB" smtClean="0"/>
              <a:t>16/09/2020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F4E14-CC31-45A4-AF55-F3861C09BFB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6430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36CBB-A5B8-4D19-B69C-8CEC75AC980B}" type="datetime1">
              <a:rPr lang="en-US" smtClean="0"/>
              <a:t>9/16/20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597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1BFBD-8AEC-4AB8-A647-3F21AD4A61DD}" type="datetime1">
              <a:rPr lang="en-US" smtClean="0"/>
              <a:t>9/16/20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821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C26DB-F775-4D83-8034-39CC00324333}" type="datetime1">
              <a:rPr lang="en-US" smtClean="0"/>
              <a:t>9/16/20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631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30C32-ECB1-430C-BF50-B40A6E6497F0}" type="datetime1">
              <a:rPr lang="en-US" smtClean="0"/>
              <a:t>9/16/20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64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49591-40C9-44F0-95DE-E1500B702291}" type="datetime1">
              <a:rPr lang="en-US" smtClean="0"/>
              <a:t>9/16/20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456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1B421-D727-4A9F-B90B-6D294D26AFF4}" type="datetime1">
              <a:rPr lang="en-US" smtClean="0"/>
              <a:t>9/16/20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3464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3C08-B117-4EDD-A818-C4FEFDF89D27}" type="datetime1">
              <a:rPr lang="en-US" smtClean="0"/>
              <a:t>9/16/20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063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7525F-164C-4E49-B4DA-208959F7CAA9}" type="datetime1">
              <a:rPr lang="en-US" smtClean="0"/>
              <a:t>9/16/20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467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36346-6E0E-4B1E-B61C-10BAD10553CF}" type="datetime1">
              <a:rPr lang="en-US" smtClean="0"/>
              <a:t>9/16/20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686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F4D8D-25EE-4780-9B97-7797531C5EBB}" type="datetime1">
              <a:rPr lang="en-US" smtClean="0"/>
              <a:t>9/16/20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6665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8BA8E-48DD-462F-A089-556852319AE5}" type="datetime1">
              <a:rPr lang="en-US" smtClean="0"/>
              <a:t>9/16/20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774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9DD38-D7C3-445E-9154-227B4A8B017D}" type="datetime1">
              <a:rPr lang="en-US" smtClean="0"/>
              <a:t>9/16/20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BEF3A-24C2-3848-A3C1-76280768C1E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931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65CA475-E31A-7A45-93B6-4B83D3A53BE5}"/>
              </a:ext>
            </a:extLst>
          </p:cNvPr>
          <p:cNvSpPr/>
          <p:nvPr/>
        </p:nvSpPr>
        <p:spPr>
          <a:xfrm>
            <a:off x="0" y="0"/>
            <a:ext cx="6858000" cy="9906000"/>
          </a:xfrm>
          <a:prstGeom prst="rect">
            <a:avLst/>
          </a:prstGeom>
          <a:solidFill>
            <a:srgbClr val="3C6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>
              <a:defRPr/>
            </a:pPr>
            <a:endParaRPr lang="en-US" sz="1013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3911" y="192244"/>
            <a:ext cx="4452691" cy="707886"/>
          </a:xfrm>
          <a:prstGeom prst="rect">
            <a:avLst/>
          </a:prstGeom>
          <a:noFill/>
        </p:spPr>
        <p:txBody>
          <a:bodyPr wrap="square" lIns="180000" rIns="180000" rtlCol="0">
            <a:spAutoFit/>
          </a:bodyPr>
          <a:lstStyle/>
          <a:p>
            <a:pPr lvl="0">
              <a:defRPr/>
            </a:pPr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COVID-19 (coronavirus) absence: </a:t>
            </a:r>
          </a:p>
          <a:p>
            <a:pPr lvl="0">
              <a:defRPr/>
            </a:pPr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quick guide for parents / carers</a:t>
            </a:r>
            <a:endParaRPr lang="en-GB" sz="2000" b="1" dirty="0">
              <a:solidFill>
                <a:prstClr val="white"/>
              </a:solidFill>
              <a:latin typeface="Calibri" panose="020F0502020204030204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4843463" y="9112122"/>
            <a:ext cx="1543050" cy="527403"/>
          </a:xfrm>
        </p:spPr>
        <p:txBody>
          <a:bodyPr/>
          <a:lstStyle/>
          <a:p>
            <a:fld id="{44DBEF3A-24C2-3848-A3C1-76280768C1E4}" type="slidenum">
              <a:rPr lang="en-US" smtClean="0"/>
              <a:t>1</a:t>
            </a:fld>
            <a:endParaRPr lang="en-US" dirty="0"/>
          </a:p>
        </p:txBody>
      </p:sp>
      <p:graphicFrame>
        <p:nvGraphicFramePr>
          <p:cNvPr id="5" name="Table 8">
            <a:extLst>
              <a:ext uri="{FF2B5EF4-FFF2-40B4-BE49-F238E27FC236}">
                <a16:creationId xmlns:a16="http://schemas.microsoft.com/office/drawing/2014/main" id="{C3F2F52B-53E9-4092-9022-DE683E16AE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11904"/>
              </p:ext>
            </p:extLst>
          </p:nvPr>
        </p:nvGraphicFramePr>
        <p:xfrm>
          <a:off x="201618" y="1108011"/>
          <a:ext cx="6454764" cy="7899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7382">
                  <a:extLst>
                    <a:ext uri="{9D8B030D-6E8A-4147-A177-3AD203B41FA5}">
                      <a16:colId xmlns:a16="http://schemas.microsoft.com/office/drawing/2014/main" val="1147871443"/>
                    </a:ext>
                  </a:extLst>
                </a:gridCol>
                <a:gridCol w="2510733">
                  <a:extLst>
                    <a:ext uri="{9D8B030D-6E8A-4147-A177-3AD203B41FA5}">
                      <a16:colId xmlns:a16="http://schemas.microsoft.com/office/drawing/2014/main" val="1565038148"/>
                    </a:ext>
                  </a:extLst>
                </a:gridCol>
                <a:gridCol w="1916649">
                  <a:extLst>
                    <a:ext uri="{9D8B030D-6E8A-4147-A177-3AD203B41FA5}">
                      <a16:colId xmlns:a16="http://schemas.microsoft.com/office/drawing/2014/main" val="20370228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to do if…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C6B8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Action needed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C6B8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Back to school…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C6B8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5721610"/>
                  </a:ext>
                </a:extLst>
              </a:tr>
              <a:tr h="63663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…my child 	has COVID-	19 	 (coronavirus) symptoms*</a:t>
                      </a:r>
                      <a:endParaRPr lang="en-GB" sz="1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shouldn’t attend school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 get a test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Whole household self-isolates while waiting for test result</a:t>
                      </a:r>
                    </a:p>
                    <a:p>
                      <a:pPr marL="285750" indent="-2857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Inform school immediately about test results</a:t>
                      </a:r>
                    </a:p>
                    <a:p>
                      <a:pPr marL="0" indent="0">
                        <a:spcAft>
                          <a:spcPts val="600"/>
                        </a:spcAft>
                        <a:buFont typeface="Arial" panose="020B0604020202020204" pitchFamily="34" charset="0"/>
                        <a:buNone/>
                      </a:pPr>
                      <a:endParaRPr lang="en-GB" sz="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…when child’s test comes back negative and</a:t>
                      </a:r>
                      <a:r>
                        <a:rPr lang="en-GB" sz="13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child is </a:t>
                      </a:r>
                      <a:r>
                        <a:rPr lang="en-GB" sz="1300" b="1" baseline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well enough</a:t>
                      </a:r>
                      <a:endParaRPr lang="en-GB" sz="1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51263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…my child 	tests positive 	for COVID-19 	(coronavirus)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shouldn’t attend school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self-isolates for at least 10 days from when symptoms* started (or from day of test if no symptoms)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Inform school immediately about test results 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Whole household self-isolates for 14 days from day when symptoms* started (or from day of test if no symptoms) -</a:t>
                      </a:r>
                      <a:r>
                        <a:rPr lang="en-GB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even if someone tests negative during those 14 days</a:t>
                      </a:r>
                      <a:endParaRPr lang="en-GB" sz="1200" i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…when child feels better, and has been without a fever for at least 48 hours</a:t>
                      </a:r>
                    </a:p>
                    <a:p>
                      <a:endParaRPr lang="en-GB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They can return to school after 10 days even if they have a cough or loss of smell / taste. These symptoms can last for several weeks once the infection is gone.</a:t>
                      </a:r>
                    </a:p>
                    <a:p>
                      <a:endParaRPr lang="en-GB" sz="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3292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…somebody 	in my 	household 	has COVID-19 (coronavirus) symptoms*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shouldn’t attend school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Household member with symptoms should get a test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Whole household self-isolates while waiting for test result</a:t>
                      </a:r>
                    </a:p>
                    <a:p>
                      <a:pPr marL="285750" indent="-2857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Inform school immediately about test results</a:t>
                      </a:r>
                    </a:p>
                    <a:p>
                      <a:pPr marL="0" indent="0">
                        <a:spcAft>
                          <a:spcPts val="600"/>
                        </a:spcAft>
                        <a:buFont typeface="Arial" panose="020B0604020202020204" pitchFamily="34" charset="0"/>
                        <a:buNone/>
                      </a:pPr>
                      <a:endParaRPr lang="en-GB" sz="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…when household member test is negative, and child does not have COVID-19 symptoms*</a:t>
                      </a: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7370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…somebody 	in my 	household 	has tested positive for COVID-19 (coronavirus)</a:t>
                      </a:r>
                      <a:endParaRPr lang="en-GB" sz="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shouldn’t attend school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Whole household self-isolates for 14 days from day when symptoms* started (or from day of test if no symptoms) -</a:t>
                      </a:r>
                      <a:r>
                        <a:rPr lang="en-GB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even if someone tests negative during those 14 days</a:t>
                      </a:r>
                      <a:endParaRPr lang="en-GB" sz="1200" i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…when child has completed 14 days of self-isolation, even if they test negative during the 14 days</a:t>
                      </a:r>
                    </a:p>
                    <a:p>
                      <a:endParaRPr lang="en-GB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8483291"/>
                  </a:ext>
                </a:extLst>
              </a:tr>
            </a:tbl>
          </a:graphicData>
        </a:graphic>
      </p:graphicFrame>
      <p:pic>
        <p:nvPicPr>
          <p:cNvPr id="1026" name="Picture 2" descr="Covid-19 Icons - Download Free Vector Icons | Noun Project">
            <a:extLst>
              <a:ext uri="{FF2B5EF4-FFF2-40B4-BE49-F238E27FC236}">
                <a16:creationId xmlns:a16="http://schemas.microsoft.com/office/drawing/2014/main" id="{E181573D-C436-4BEF-B5D5-4118FC7DE2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95" y="1452320"/>
            <a:ext cx="766766" cy="76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hild icon vector">
            <a:extLst>
              <a:ext uri="{FF2B5EF4-FFF2-40B4-BE49-F238E27FC236}">
                <a16:creationId xmlns:a16="http://schemas.microsoft.com/office/drawing/2014/main" id="{AA6C1433-325F-42E4-BB0D-94D46C4645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9" r="18488"/>
          <a:stretch/>
        </p:blipFill>
        <p:spPr bwMode="auto">
          <a:xfrm>
            <a:off x="230014" y="3031417"/>
            <a:ext cx="627602" cy="912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amily Icon PNG Images, Free Transparent Family Icon Download - KindPNG">
            <a:extLst>
              <a:ext uri="{FF2B5EF4-FFF2-40B4-BE49-F238E27FC236}">
                <a16:creationId xmlns:a16="http://schemas.microsoft.com/office/drawing/2014/main" id="{A48CDA9B-99FE-4645-8E07-B15EE2300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34" y="7597557"/>
            <a:ext cx="700088" cy="60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ome, house icon">
            <a:extLst>
              <a:ext uri="{FF2B5EF4-FFF2-40B4-BE49-F238E27FC236}">
                <a16:creationId xmlns:a16="http://schemas.microsoft.com/office/drawing/2014/main" id="{518C2A19-DB2F-4D34-8901-4D5CA9A33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13" y="5962142"/>
            <a:ext cx="527404" cy="527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7679129-E5E4-4758-B594-FE7D988A39E9}"/>
              </a:ext>
            </a:extLst>
          </p:cNvPr>
          <p:cNvSpPr txBox="1"/>
          <p:nvPr/>
        </p:nvSpPr>
        <p:spPr>
          <a:xfrm>
            <a:off x="187395" y="9094177"/>
            <a:ext cx="6454764" cy="723275"/>
          </a:xfrm>
          <a:prstGeom prst="rect">
            <a:avLst/>
          </a:prstGeom>
          <a:noFill/>
        </p:spPr>
        <p:txBody>
          <a:bodyPr wrap="square" lIns="180000" rIns="180000" rtlCol="0">
            <a:spAutoFit/>
          </a:bodyPr>
          <a:lstStyle/>
          <a:p>
            <a:pPr lvl="0" algn="ctr">
              <a:spcAft>
                <a:spcPts val="600"/>
              </a:spcAft>
              <a:defRPr/>
            </a:pP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Symptoms include at least one of a high temperature; a new continuous cough; a loss of or change to your sense of smell or taste. See more at: </a:t>
            </a:r>
          </a:p>
          <a:p>
            <a:pPr lvl="0" algn="ctr">
              <a:spcAft>
                <a:spcPts val="600"/>
              </a:spcAft>
              <a:defRPr/>
            </a:pP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https://www.nhs.uk/conditions/coronavirus-covid-19/symptoms/ </a:t>
            </a:r>
          </a:p>
        </p:txBody>
      </p:sp>
    </p:spTree>
    <p:extLst>
      <p:ext uri="{BB962C8B-B14F-4D97-AF65-F5344CB8AC3E}">
        <p14:creationId xmlns:p14="http://schemas.microsoft.com/office/powerpoint/2010/main" val="2207599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65CA475-E31A-7A45-93B6-4B83D3A53BE5}"/>
              </a:ext>
            </a:extLst>
          </p:cNvPr>
          <p:cNvSpPr/>
          <p:nvPr/>
        </p:nvSpPr>
        <p:spPr>
          <a:xfrm>
            <a:off x="0" y="0"/>
            <a:ext cx="6858000" cy="9906000"/>
          </a:xfrm>
          <a:prstGeom prst="rect">
            <a:avLst/>
          </a:prstGeom>
          <a:solidFill>
            <a:srgbClr val="3C6B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>
              <a:defRPr/>
            </a:pPr>
            <a:endParaRPr lang="en-US" sz="1013" dirty="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10" name="Table 8">
            <a:extLst>
              <a:ext uri="{FF2B5EF4-FFF2-40B4-BE49-F238E27FC236}">
                <a16:creationId xmlns:a16="http://schemas.microsoft.com/office/drawing/2014/main" id="{527AEE6C-613D-4B10-84BB-B1D32B99B9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1521060"/>
              </p:ext>
            </p:extLst>
          </p:nvPr>
        </p:nvGraphicFramePr>
        <p:xfrm>
          <a:off x="203200" y="249586"/>
          <a:ext cx="6454764" cy="858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7382">
                  <a:extLst>
                    <a:ext uri="{9D8B030D-6E8A-4147-A177-3AD203B41FA5}">
                      <a16:colId xmlns:a16="http://schemas.microsoft.com/office/drawing/2014/main" val="1147871443"/>
                    </a:ext>
                  </a:extLst>
                </a:gridCol>
                <a:gridCol w="2510733">
                  <a:extLst>
                    <a:ext uri="{9D8B030D-6E8A-4147-A177-3AD203B41FA5}">
                      <a16:colId xmlns:a16="http://schemas.microsoft.com/office/drawing/2014/main" val="1565038148"/>
                    </a:ext>
                  </a:extLst>
                </a:gridCol>
                <a:gridCol w="1916649">
                  <a:extLst>
                    <a:ext uri="{9D8B030D-6E8A-4147-A177-3AD203B41FA5}">
                      <a16:colId xmlns:a16="http://schemas.microsoft.com/office/drawing/2014/main" val="20370228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to do if…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C6B8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Action needed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C6B8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Back to school…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C6B8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5721610"/>
                  </a:ext>
                </a:extLst>
              </a:tr>
              <a:tr h="63663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…NHS Test 	and Trace 	has 	identified my child as a ‘close contact’ of somebody with symptoms* or confirmed COVID-19 (coronavirus)</a:t>
                      </a:r>
                    </a:p>
                    <a:p>
                      <a:endParaRPr lang="en-GB" sz="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shouldn’t attend school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self-isolates for 14 days </a:t>
                      </a:r>
                      <a:r>
                        <a:rPr lang="en-GB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(as advised by NHS Test and Trace)</a:t>
                      </a: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even if they test negative during those 14 days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Rest of household does not need to self-isolate, unless they are a ‘close contact’ too</a:t>
                      </a: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…when the child has completed 14 days of self-isolation, even if they test negative during those 14 days</a:t>
                      </a: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51263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…we / my 	child has 	travelled and 	has to self-isolate as part of a period of quarantine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 not take unauthorised leave in term time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Consider quarantine requirements and FCO advice when booking travel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Provide information to school as per attendance policy</a:t>
                      </a:r>
                    </a:p>
                    <a:p>
                      <a:pPr marL="0" indent="0">
                        <a:spcAft>
                          <a:spcPts val="6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Returning from a destination where quarantine is needed: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shouldn’t attend school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Whole </a:t>
                      </a:r>
                      <a:r>
                        <a:rPr lang="en-GB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household self-isolates for 14 days – even if they test negative during those 14 days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…when the quarantine period of 14 days has been completed for the child, even if they test negative during those 14 days</a:t>
                      </a: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3292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…we have 	received 	advice from a 	medical / official source that my child must resume shielding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shouldn’t attend school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Contact school as advised by attendance officer / pastoral team</a:t>
                      </a:r>
                    </a:p>
                    <a:p>
                      <a:pPr marL="285750" indent="-28575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Child should shield until you are informed that restrictions are lifted and shielding is paused again</a:t>
                      </a:r>
                    </a:p>
                    <a:p>
                      <a:pPr marL="0" indent="0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…when school / other agencies inform you that restrictions have been lifted and your child can return to school again</a:t>
                      </a: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7370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….I am not 	sure who 	should get a 	test for COVID -19 (coronavirus)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Only people with symptoms* need to get a test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People without symptoms are not advised to get a test, even if they are a ‘close contact’ of someone who tests positive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…when conditions above, as matching your situation, are met</a:t>
                      </a:r>
                    </a:p>
                  </a:txBody>
                  <a:tcPr>
                    <a:lnL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C6B8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8483291"/>
                  </a:ext>
                </a:extLst>
              </a:tr>
            </a:tbl>
          </a:graphicData>
        </a:graphic>
      </p:graphicFrame>
      <p:pic>
        <p:nvPicPr>
          <p:cNvPr id="11" name="Picture 2" descr="Airplane Icons - Download Free Vector Icons | Noun Project">
            <a:extLst>
              <a:ext uri="{FF2B5EF4-FFF2-40B4-BE49-F238E27FC236}">
                <a16:creationId xmlns:a16="http://schemas.microsoft.com/office/drawing/2014/main" id="{4CA70073-9781-4AF1-9A42-90F1267F9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91" y="2779316"/>
            <a:ext cx="658091" cy="658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Team Icons - Download Free Vector Icons | Noun Project">
            <a:extLst>
              <a:ext uri="{FF2B5EF4-FFF2-40B4-BE49-F238E27FC236}">
                <a16:creationId xmlns:a16="http://schemas.microsoft.com/office/drawing/2014/main" id="{B9DEF7FC-DF7B-4329-B691-F682FAE751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61" y="684653"/>
            <a:ext cx="658091" cy="658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Shield Icons - Download Free Vector Icons | Noun Project">
            <a:extLst>
              <a:ext uri="{FF2B5EF4-FFF2-40B4-BE49-F238E27FC236}">
                <a16:creationId xmlns:a16="http://schemas.microsoft.com/office/drawing/2014/main" id="{804AFDD3-3F7F-4471-B9C6-970B8EF09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07" y="5745476"/>
            <a:ext cx="719607" cy="719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Question mark | Free Icon">
            <a:extLst>
              <a:ext uri="{FF2B5EF4-FFF2-40B4-BE49-F238E27FC236}">
                <a16:creationId xmlns:a16="http://schemas.microsoft.com/office/drawing/2014/main" id="{45380F65-DF68-4346-8DE7-CD3DD9384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67" y="7535559"/>
            <a:ext cx="658091" cy="658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3">
            <a:extLst>
              <a:ext uri="{FF2B5EF4-FFF2-40B4-BE49-F238E27FC236}">
                <a16:creationId xmlns:a16="http://schemas.microsoft.com/office/drawing/2014/main" id="{DEECE02C-EE18-43C6-B919-EDBBAC162A51}"/>
              </a:ext>
            </a:extLst>
          </p:cNvPr>
          <p:cNvSpPr txBox="1"/>
          <p:nvPr/>
        </p:nvSpPr>
        <p:spPr>
          <a:xfrm>
            <a:off x="0" y="8880824"/>
            <a:ext cx="6858000" cy="1107996"/>
          </a:xfrm>
          <a:prstGeom prst="rect">
            <a:avLst/>
          </a:prstGeom>
          <a:noFill/>
        </p:spPr>
        <p:txBody>
          <a:bodyPr wrap="square" lIns="180000" rIns="180000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Aft>
                <a:spcPts val="60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further information:</a:t>
            </a:r>
          </a:p>
          <a:p>
            <a:pPr lvl="0" algn="ctr">
              <a:spcAft>
                <a:spcPts val="60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gmhscp.contacttracing@nhs.net </a:t>
            </a:r>
          </a:p>
          <a:p>
            <a:pPr lvl="0" algn="ctr">
              <a:defRPr/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gov.uk/backtoschool</a:t>
            </a:r>
            <a:endParaRPr lang="en-GB" b="1" dirty="0">
              <a:solidFill>
                <a:prstClr val="white"/>
              </a:solidFill>
              <a:latin typeface="Calibri" panose="020F0502020204030204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7090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B1D0852A4D9B418B3EEDEB751BD640" ma:contentTypeVersion="13" ma:contentTypeDescription="Create a new document." ma:contentTypeScope="" ma:versionID="4b0683bfbddca81b65e52e0b2580e859">
  <xsd:schema xmlns:xsd="http://www.w3.org/2001/XMLSchema" xmlns:xs="http://www.w3.org/2001/XMLSchema" xmlns:p="http://schemas.microsoft.com/office/2006/metadata/properties" xmlns:ns3="d709f412-926f-4f35-b4e4-851889df8cd4" xmlns:ns4="13f1b946-33fc-4fd3-904f-34f0aa70dc51" targetNamespace="http://schemas.microsoft.com/office/2006/metadata/properties" ma:root="true" ma:fieldsID="476f3b10533d68065898be8fc64ad994" ns3:_="" ns4:_="">
    <xsd:import namespace="d709f412-926f-4f35-b4e4-851889df8cd4"/>
    <xsd:import namespace="13f1b946-33fc-4fd3-904f-34f0aa70dc5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09f412-926f-4f35-b4e4-851889df8c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f1b946-33fc-4fd3-904f-34f0aa70dc51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0AF2548-0095-48F8-ACEE-BA515B4331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09f412-926f-4f35-b4e4-851889df8cd4"/>
    <ds:schemaRef ds:uri="13f1b946-33fc-4fd3-904f-34f0aa70dc5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3CE477E-D687-4A00-BE12-D44FE88053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4F5F2A2-CDFB-4BC7-BE31-69C2516983AE}">
  <ds:schemaRefs>
    <ds:schemaRef ds:uri="http://schemas.microsoft.com/office/2006/documentManagement/types"/>
    <ds:schemaRef ds:uri="d709f412-926f-4f35-b4e4-851889df8cd4"/>
    <ds:schemaRef ds:uri="http://purl.org/dc/terms/"/>
    <ds:schemaRef ds:uri="http://schemas.openxmlformats.org/package/2006/metadata/core-properties"/>
    <ds:schemaRef ds:uri="13f1b946-33fc-4fd3-904f-34f0aa70dc51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1527</TotalTime>
  <Words>588</Words>
  <Application>Microsoft Macintosh PowerPoint</Application>
  <PresentationFormat>A4 Paper (210x297 mm)</PresentationFormat>
  <Paragraphs>60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Verdana</vt:lpstr>
      <vt:lpstr>1_Office Theme</vt:lpstr>
      <vt:lpstr>PowerPoint Presentation</vt:lpstr>
      <vt:lpstr>PowerPoint Presentation</vt:lpstr>
    </vt:vector>
  </TitlesOfParts>
  <Company>Greater Manchester Fire &amp; Rescue Service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Norman, Claire</dc:creator>
  <cp:lastModifiedBy>Microsoft Office User</cp:lastModifiedBy>
  <cp:revision>123</cp:revision>
  <dcterms:created xsi:type="dcterms:W3CDTF">2020-02-25T15:15:48Z</dcterms:created>
  <dcterms:modified xsi:type="dcterms:W3CDTF">2020-09-16T07:11:50Z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0x010100FEB1D0852A4D9B418B3EEDEB751BD640</vt:lpwstr>
  </property>
</Properties>
</file>