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256" r:id="rId2"/>
    <p:sldId id="258" r:id="rId3"/>
    <p:sldId id="257" r:id="rId4"/>
    <p:sldId id="259" r:id="rId5"/>
    <p:sldId id="269" r:id="rId6"/>
    <p:sldId id="283" r:id="rId7"/>
    <p:sldId id="275" r:id="rId8"/>
    <p:sldId id="276" r:id="rId9"/>
    <p:sldId id="277" r:id="rId10"/>
    <p:sldId id="261" r:id="rId11"/>
    <p:sldId id="278" r:id="rId12"/>
    <p:sldId id="262" r:id="rId13"/>
    <p:sldId id="263" r:id="rId14"/>
    <p:sldId id="288" r:id="rId15"/>
    <p:sldId id="265" r:id="rId16"/>
    <p:sldId id="284" r:id="rId17"/>
    <p:sldId id="285" r:id="rId18"/>
    <p:sldId id="286" r:id="rId19"/>
    <p:sldId id="287" r:id="rId20"/>
    <p:sldId id="270" r:id="rId21"/>
    <p:sldId id="271" r:id="rId22"/>
    <p:sldId id="272" r:id="rId23"/>
    <p:sldId id="280" r:id="rId24"/>
    <p:sldId id="282" r:id="rId25"/>
    <p:sldId id="273" r:id="rId26"/>
    <p:sldId id="279" r:id="rId27"/>
    <p:sldId id="289" r:id="rId28"/>
    <p:sldId id="293" r:id="rId29"/>
    <p:sldId id="290" r:id="rId30"/>
    <p:sldId id="291" r:id="rId31"/>
    <p:sldId id="292" r:id="rId32"/>
    <p:sldId id="274" r:id="rId33"/>
    <p:sldId id="268" r:id="rId34"/>
    <p:sldId id="266" r:id="rId3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26" autoAdjust="0"/>
    <p:restoredTop sz="94660"/>
  </p:normalViewPr>
  <p:slideViewPr>
    <p:cSldViewPr>
      <p:cViewPr>
        <p:scale>
          <a:sx n="70" d="100"/>
          <a:sy n="70" d="100"/>
        </p:scale>
        <p:origin x="-114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500D4B6-A05C-43C8-8E6F-A2A9261E9632}" type="datetimeFigureOut">
              <a:rPr lang="en-GB" smtClean="0"/>
              <a:t>16/04/2018</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B19189E2-0E33-4C6E-BBB1-45A6614386C3}" type="slidenum">
              <a:rPr lang="en-GB" smtClean="0"/>
              <a:t>‹#›</a:t>
            </a:fld>
            <a:endParaRPr lang="en-GB"/>
          </a:p>
        </p:txBody>
      </p:sp>
    </p:spTree>
    <p:extLst>
      <p:ext uri="{BB962C8B-B14F-4D97-AF65-F5344CB8AC3E}">
        <p14:creationId xmlns:p14="http://schemas.microsoft.com/office/powerpoint/2010/main" val="11712058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B17C8E0-5707-4E2F-ADA2-9619A92A1CE7}" type="datetimeFigureOut">
              <a:rPr lang="en-GB" smtClean="0"/>
              <a:t>16/04/2018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65295A0-94AE-4B13-B534-E2559548D9C7}" type="slidenum">
              <a:rPr lang="en-GB" smtClean="0"/>
              <a:t>‹#›</a:t>
            </a:fld>
            <a:endParaRPr lang="en-GB"/>
          </a:p>
        </p:txBody>
      </p:sp>
    </p:spTree>
    <p:extLst>
      <p:ext uri="{BB962C8B-B14F-4D97-AF65-F5344CB8AC3E}">
        <p14:creationId xmlns:p14="http://schemas.microsoft.com/office/powerpoint/2010/main" val="4165435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2AB0E6-548A-44B7-B370-51B58D2CB7AE}"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1567965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2AB0E6-548A-44B7-B370-51B58D2CB7AE}"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2182485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2AB0E6-548A-44B7-B370-51B58D2CB7AE}"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111984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2AB0E6-548A-44B7-B370-51B58D2CB7AE}" type="datetimeFigureOut">
              <a:rPr lang="en-GB" smtClean="0"/>
              <a:t>16/04/2018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1136144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2AB0E6-548A-44B7-B370-51B58D2CB7AE}" type="datetimeFigureOut">
              <a:rPr lang="en-GB" smtClean="0"/>
              <a:t>16/04/2018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3939326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2AB0E6-548A-44B7-B370-51B58D2CB7AE}" type="datetimeFigureOut">
              <a:rPr lang="en-GB" smtClean="0"/>
              <a:t>16/04/2018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1371975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2AB0E6-548A-44B7-B370-51B58D2CB7AE}" type="datetimeFigureOut">
              <a:rPr lang="en-GB" smtClean="0"/>
              <a:t>16/04/2018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2869700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2AB0E6-548A-44B7-B370-51B58D2CB7AE}" type="datetimeFigureOut">
              <a:rPr lang="en-GB" smtClean="0"/>
              <a:t>16/04/2018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1580143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2AB0E6-548A-44B7-B370-51B58D2CB7AE}" type="datetimeFigureOut">
              <a:rPr lang="en-GB" smtClean="0"/>
              <a:t>16/04/2018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464776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2AB0E6-548A-44B7-B370-51B58D2CB7AE}"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1883802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2AB0E6-548A-44B7-B370-51B58D2CB7AE}" type="datetimeFigureOut">
              <a:rPr lang="en-GB" smtClean="0"/>
              <a:t>16/04/2018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1D8E2F-4B58-482A-AB5A-5DAA715E6C95}" type="slidenum">
              <a:rPr lang="en-GB" smtClean="0"/>
              <a:t>‹#›</a:t>
            </a:fld>
            <a:endParaRPr lang="en-GB"/>
          </a:p>
        </p:txBody>
      </p:sp>
    </p:spTree>
    <p:extLst>
      <p:ext uri="{BB962C8B-B14F-4D97-AF65-F5344CB8AC3E}">
        <p14:creationId xmlns:p14="http://schemas.microsoft.com/office/powerpoint/2010/main" val="1291538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2AB0E6-548A-44B7-B370-51B58D2CB7AE}" type="datetimeFigureOut">
              <a:rPr lang="en-GB" smtClean="0"/>
              <a:t>16/04/2018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1D8E2F-4B58-482A-AB5A-5DAA715E6C95}" type="slidenum">
              <a:rPr lang="en-GB" smtClean="0"/>
              <a:t>‹#›</a:t>
            </a:fld>
            <a:endParaRPr lang="en-GB"/>
          </a:p>
        </p:txBody>
      </p:sp>
    </p:spTree>
    <p:extLst>
      <p:ext uri="{BB962C8B-B14F-4D97-AF65-F5344CB8AC3E}">
        <p14:creationId xmlns:p14="http://schemas.microsoft.com/office/powerpoint/2010/main" val="37379347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gov.uk/government/publications/national-curriculum-in-england-primary-curriculum"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5.jpeg"/><Relationship Id="rId7" Type="http://schemas.openxmlformats.org/officeDocument/2006/relationships/image" Target="../media/image19.jpeg"/><Relationship Id="rId12"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jpeg"/><Relationship Id="rId11" Type="http://schemas.openxmlformats.org/officeDocument/2006/relationships/image" Target="../media/image23.png"/><Relationship Id="rId5" Type="http://schemas.openxmlformats.org/officeDocument/2006/relationships/image" Target="../media/image17.gif"/><Relationship Id="rId10" Type="http://schemas.openxmlformats.org/officeDocument/2006/relationships/image" Target="../media/image22.png"/><Relationship Id="rId4" Type="http://schemas.openxmlformats.org/officeDocument/2006/relationships/image" Target="../media/image16.jpeg"/><Relationship Id="rId9"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jpeg"/><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10" Type="http://schemas.openxmlformats.org/officeDocument/2006/relationships/image" Target="../media/image58.png"/><Relationship Id="rId4" Type="http://schemas.openxmlformats.org/officeDocument/2006/relationships/image" Target="../media/image53.png"/><Relationship Id="rId9" Type="http://schemas.openxmlformats.org/officeDocument/2006/relationships/image" Target="../media/image45.png"/></Relationships>
</file>

<file path=ppt/slides/_rels/slide3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8429" y="1484784"/>
            <a:ext cx="7772400" cy="2615805"/>
          </a:xfrm>
        </p:spPr>
        <p:txBody>
          <a:bodyPr>
            <a:normAutofit/>
          </a:bodyPr>
          <a:lstStyle/>
          <a:p>
            <a:r>
              <a:rPr lang="en-GB" b="1" dirty="0" smtClean="0">
                <a:solidFill>
                  <a:srgbClr val="0070C0"/>
                </a:solidFill>
              </a:rPr>
              <a:t>St Gregory’s Catholic Primary School Curriculum Handbook</a:t>
            </a:r>
            <a:br>
              <a:rPr lang="en-GB" b="1" dirty="0" smtClean="0">
                <a:solidFill>
                  <a:srgbClr val="0070C0"/>
                </a:solidFill>
              </a:rPr>
            </a:br>
            <a:r>
              <a:rPr lang="en-GB" sz="2800" b="1" i="1" dirty="0" smtClean="0">
                <a:solidFill>
                  <a:srgbClr val="0070C0"/>
                </a:solidFill>
              </a:rPr>
              <a:t>We Will Live, Love and Learn with Jesus</a:t>
            </a:r>
            <a:r>
              <a:rPr lang="en-GB" b="1" dirty="0">
                <a:solidFill>
                  <a:srgbClr val="0070C0"/>
                </a:solidFill>
              </a:rPr>
              <a:t/>
            </a:r>
            <a:br>
              <a:rPr lang="en-GB" b="1" dirty="0">
                <a:solidFill>
                  <a:srgbClr val="0070C0"/>
                </a:solidFill>
              </a:rPr>
            </a:br>
            <a:endParaRPr lang="en-GB" b="1" dirty="0">
              <a:solidFill>
                <a:srgbClr val="0070C0"/>
              </a:solidFill>
            </a:endParaRPr>
          </a:p>
        </p:txBody>
      </p:sp>
      <p:pic>
        <p:nvPicPr>
          <p:cNvPr id="4" name="Picture 3" descr="St Gregs Logo new.bm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32656"/>
            <a:ext cx="1152128" cy="1368152"/>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384049"/>
            <a:ext cx="1152525" cy="136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Image result for st gregory's catholic primary school liverp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695" y="3501008"/>
            <a:ext cx="5212141" cy="3091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129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sz="4000" b="1" dirty="0" smtClean="0">
                <a:solidFill>
                  <a:srgbClr val="0070C0"/>
                </a:solidFill>
              </a:rPr>
              <a:t>Curriculum Content</a:t>
            </a:r>
            <a:endParaRPr lang="en-GB" dirty="0"/>
          </a:p>
        </p:txBody>
      </p:sp>
      <p:sp>
        <p:nvSpPr>
          <p:cNvPr id="3" name="Content Placeholder 2"/>
          <p:cNvSpPr>
            <a:spLocks noGrp="1"/>
          </p:cNvSpPr>
          <p:nvPr>
            <p:ph idx="1"/>
          </p:nvPr>
        </p:nvSpPr>
        <p:spPr>
          <a:xfrm>
            <a:off x="467544" y="908720"/>
            <a:ext cx="8229600" cy="5472608"/>
          </a:xfrm>
        </p:spPr>
        <p:txBody>
          <a:bodyPr>
            <a:normAutofit/>
          </a:bodyPr>
          <a:lstStyle/>
          <a:p>
            <a:pPr marL="0" lvl="0" indent="0">
              <a:buClr>
                <a:srgbClr val="F79646">
                  <a:lumMod val="75000"/>
                </a:srgbClr>
              </a:buClr>
              <a:buSzPct val="81000"/>
              <a:buNone/>
              <a:defRPr/>
            </a:pPr>
            <a:r>
              <a:rPr lang="en-GB" sz="1600" dirty="0"/>
              <a:t>The National Curriculum is not the whole curriculum</a:t>
            </a:r>
          </a:p>
          <a:p>
            <a:pPr lvl="0">
              <a:buClr>
                <a:srgbClr val="F79646">
                  <a:lumMod val="75000"/>
                </a:srgbClr>
              </a:buClr>
              <a:buSzPct val="81000"/>
              <a:buFont typeface="ZapfDingbatsITC" charset="0"/>
              <a:buChar char="✱"/>
              <a:defRPr/>
            </a:pPr>
            <a:r>
              <a:rPr lang="en-GB" sz="1600" dirty="0"/>
              <a:t>The National Curriculum sets out the subject requirements that maintained schools are required to follow </a:t>
            </a:r>
          </a:p>
          <a:p>
            <a:pPr lvl="0">
              <a:buClr>
                <a:srgbClr val="F79646">
                  <a:lumMod val="75000"/>
                </a:srgbClr>
              </a:buClr>
              <a:buSzPct val="81000"/>
              <a:buFont typeface="ZapfDingbatsITC" charset="0"/>
              <a:buChar char="✱"/>
              <a:defRPr/>
            </a:pPr>
            <a:endParaRPr lang="en-GB" sz="1600" dirty="0">
              <a:hlinkClick r:id="rId2"/>
            </a:endParaRPr>
          </a:p>
          <a:p>
            <a:pPr lvl="0">
              <a:buClr>
                <a:srgbClr val="F79646">
                  <a:lumMod val="75000"/>
                </a:srgbClr>
              </a:buClr>
              <a:buSzPct val="81000"/>
              <a:buFont typeface="ZapfDingbatsITC" charset="0"/>
              <a:buChar char="✱"/>
              <a:defRPr/>
            </a:pPr>
            <a:endParaRPr lang="en-GB" sz="1600" dirty="0"/>
          </a:p>
          <a:p>
            <a:pPr lvl="0">
              <a:buClr>
                <a:srgbClr val="F79646">
                  <a:lumMod val="75000"/>
                </a:srgbClr>
              </a:buClr>
              <a:buSzPct val="81000"/>
              <a:buFont typeface="ZapfDingbatsITC" charset="0"/>
              <a:buChar char="✱"/>
              <a:defRPr/>
            </a:pPr>
            <a:endParaRPr lang="en-GB" sz="1600" dirty="0"/>
          </a:p>
          <a:p>
            <a:pPr lvl="0">
              <a:buClr>
                <a:srgbClr val="F79646">
                  <a:lumMod val="75000"/>
                </a:srgbClr>
              </a:buClr>
              <a:buSzPct val="81000"/>
              <a:buFont typeface="ZapfDingbatsITC" charset="0"/>
              <a:buChar char="✱"/>
              <a:defRPr/>
            </a:pPr>
            <a:r>
              <a:rPr lang="en-GB" sz="1600" dirty="0"/>
              <a:t>It is useful to think of the National Curriculum as </a:t>
            </a:r>
            <a:r>
              <a:rPr lang="en-GB" sz="1600" dirty="0" smtClean="0"/>
              <a:t>a baseline </a:t>
            </a:r>
            <a:r>
              <a:rPr lang="en-GB" sz="1600" dirty="0"/>
              <a:t>that can be included in a school curriculum</a:t>
            </a:r>
          </a:p>
          <a:p>
            <a:pPr lvl="0">
              <a:buClr>
                <a:srgbClr val="F79646">
                  <a:lumMod val="75000"/>
                </a:srgbClr>
              </a:buClr>
              <a:buSzPct val="81000"/>
              <a:buFont typeface="ZapfDingbatsITC" charset="0"/>
              <a:buChar char="✱"/>
              <a:defRPr/>
            </a:pPr>
            <a:r>
              <a:rPr lang="en-GB" sz="1600" dirty="0"/>
              <a:t>A school should decide how the </a:t>
            </a:r>
            <a:r>
              <a:rPr lang="en-GB" sz="1600" dirty="0" smtClean="0"/>
              <a:t>curriculum </a:t>
            </a:r>
            <a:r>
              <a:rPr lang="en-GB" sz="1600" dirty="0"/>
              <a:t>can be put together in the most exciting and effective way </a:t>
            </a:r>
          </a:p>
          <a:p>
            <a:pPr lvl="0">
              <a:buClr>
                <a:srgbClr val="F79646">
                  <a:lumMod val="75000"/>
                </a:srgbClr>
              </a:buClr>
              <a:buSzPct val="81000"/>
              <a:buFont typeface="ZapfDingbatsITC" charset="0"/>
              <a:buChar char="✱"/>
              <a:defRPr/>
            </a:pPr>
            <a:r>
              <a:rPr lang="en-GB" sz="1600" dirty="0" smtClean="0"/>
              <a:t>A </a:t>
            </a:r>
            <a:r>
              <a:rPr lang="en-GB" sz="1600" dirty="0"/>
              <a:t>school should also consider what </a:t>
            </a:r>
            <a:r>
              <a:rPr lang="en-GB" sz="1600" dirty="0" smtClean="0"/>
              <a:t>else is </a:t>
            </a:r>
            <a:r>
              <a:rPr lang="en-GB" sz="1600" dirty="0"/>
              <a:t>required to make a really outstanding curriculum that will inspire and challenge all children and prepare them for the </a:t>
            </a:r>
            <a:r>
              <a:rPr lang="en-GB" sz="1600" dirty="0" smtClean="0"/>
              <a:t>future</a:t>
            </a:r>
          </a:p>
          <a:p>
            <a:pPr lvl="0">
              <a:buClr>
                <a:srgbClr val="F79646">
                  <a:lumMod val="75000"/>
                </a:srgbClr>
              </a:buClr>
              <a:buSzPct val="81000"/>
              <a:buFont typeface="ZapfDingbatsITC" charset="0"/>
              <a:buChar char="✱"/>
              <a:defRPr/>
            </a:pPr>
            <a:r>
              <a:rPr lang="en-GB" sz="1600" dirty="0" smtClean="0"/>
              <a:t>At St Gregory’s we teach all of our subjects as stand alone lessons, through different topics. However, we do make cross-curricular links where possible. For example, if the History topic is ‘The Romans’ the children may write a story set in that era (English) or locate the Roman Empire on different maps (Geography).</a:t>
            </a:r>
            <a:endParaRPr lang="en-GB" dirty="0" smtClean="0"/>
          </a:p>
          <a:p>
            <a:pPr lvl="0">
              <a:buClr>
                <a:srgbClr val="F79646">
                  <a:lumMod val="75000"/>
                </a:srgbClr>
              </a:buClr>
              <a:buSzPct val="81000"/>
              <a:buFont typeface="ZapfDingbatsITC" charset="0"/>
              <a:buChar char="✱"/>
              <a:defRPr/>
            </a:pPr>
            <a:r>
              <a:rPr lang="en-GB" sz="1600" dirty="0" smtClean="0"/>
              <a:t>We believe as a result of the curriculum being delivered this way, children can learn the keys skills for each subject but also apply these skills across the curriculum.</a:t>
            </a:r>
            <a:endParaRPr lang="en-GB" sz="1600" dirty="0"/>
          </a:p>
        </p:txBody>
      </p:sp>
      <p:pic>
        <p:nvPicPr>
          <p:cNvPr id="4" name="Picture 3">
            <a:hlinkClick r:id="rId2"/>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1772816"/>
            <a:ext cx="4957936" cy="752775"/>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116631"/>
            <a:ext cx="1010250" cy="1196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44744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192" y="67657"/>
            <a:ext cx="8229600" cy="1143000"/>
          </a:xfrm>
        </p:spPr>
        <p:txBody>
          <a:bodyPr>
            <a:normAutofit fontScale="90000"/>
          </a:bodyPr>
          <a:lstStyle/>
          <a:p>
            <a:r>
              <a:rPr lang="en-GB" b="1" dirty="0" smtClean="0">
                <a:solidFill>
                  <a:srgbClr val="0070C0"/>
                </a:solidFill>
              </a:rPr>
              <a:t>Values taught through our curriculum</a:t>
            </a:r>
            <a:endParaRPr lang="en-GB" b="1" dirty="0">
              <a:solidFill>
                <a:srgbClr val="0070C0"/>
              </a:solidFill>
            </a:endParaRPr>
          </a:p>
        </p:txBody>
      </p:sp>
      <p:sp>
        <p:nvSpPr>
          <p:cNvPr id="4" name="TextBox 3"/>
          <p:cNvSpPr txBox="1"/>
          <p:nvPr/>
        </p:nvSpPr>
        <p:spPr>
          <a:xfrm>
            <a:off x="107504" y="980728"/>
            <a:ext cx="8784976" cy="6063198"/>
          </a:xfrm>
          <a:prstGeom prst="rect">
            <a:avLst/>
          </a:prstGeom>
          <a:noFill/>
        </p:spPr>
        <p:txBody>
          <a:bodyPr wrap="square" rtlCol="0">
            <a:spAutoFit/>
          </a:bodyPr>
          <a:lstStyle/>
          <a:p>
            <a:r>
              <a:rPr lang="en-GB" sz="2000" b="1" dirty="0" smtClean="0"/>
              <a:t>When you come into our school, we help you to learn and grow through:</a:t>
            </a:r>
          </a:p>
          <a:p>
            <a:endParaRPr lang="en-GB" b="1" dirty="0"/>
          </a:p>
          <a:p>
            <a:r>
              <a:rPr lang="en-GB" sz="2400" b="1" dirty="0" smtClean="0">
                <a:solidFill>
                  <a:srgbClr val="0070C0"/>
                </a:solidFill>
              </a:rPr>
              <a:t>The British Values you learn	</a:t>
            </a:r>
            <a:r>
              <a:rPr lang="en-GB" sz="2400" b="1" dirty="0" smtClean="0"/>
              <a:t>	</a:t>
            </a:r>
            <a:r>
              <a:rPr lang="en-GB" sz="2400" b="1" dirty="0" smtClean="0">
                <a:solidFill>
                  <a:srgbClr val="7030A0"/>
                </a:solidFill>
              </a:rPr>
              <a:t>The Gospel Values you live	</a:t>
            </a:r>
          </a:p>
          <a:p>
            <a:endParaRPr lang="en-GB" sz="2400" b="1" dirty="0"/>
          </a:p>
          <a:p>
            <a:r>
              <a:rPr lang="en-GB" sz="2400" b="1" dirty="0" smtClean="0">
                <a:solidFill>
                  <a:srgbClr val="FF0000"/>
                </a:solidFill>
              </a:rPr>
              <a:t>	The Religious education you are taught</a:t>
            </a:r>
            <a:r>
              <a:rPr lang="en-GB" sz="2400" b="1" dirty="0" smtClean="0"/>
              <a:t>	</a:t>
            </a:r>
          </a:p>
          <a:p>
            <a:endParaRPr lang="en-GB" sz="2400" b="1" dirty="0">
              <a:solidFill>
                <a:srgbClr val="00B050"/>
              </a:solidFill>
            </a:endParaRPr>
          </a:p>
          <a:p>
            <a:r>
              <a:rPr lang="en-GB" sz="2400" b="1" dirty="0" smtClean="0">
                <a:solidFill>
                  <a:srgbClr val="00B050"/>
                </a:solidFill>
              </a:rPr>
              <a:t>			The relationships you experience</a:t>
            </a:r>
          </a:p>
          <a:p>
            <a:endParaRPr lang="en-GB" sz="2400" b="1" dirty="0"/>
          </a:p>
          <a:p>
            <a:r>
              <a:rPr lang="en-GB" sz="2400" b="1" dirty="0" smtClean="0">
                <a:solidFill>
                  <a:schemeClr val="accent6">
                    <a:lumMod val="75000"/>
                  </a:schemeClr>
                </a:solidFill>
              </a:rPr>
              <a:t>The Physical Education curriculum</a:t>
            </a:r>
            <a:r>
              <a:rPr lang="en-GB" sz="2400" b="1" dirty="0" smtClean="0"/>
              <a:t>		</a:t>
            </a:r>
            <a:r>
              <a:rPr lang="en-GB" sz="2400" b="1" dirty="0" smtClean="0">
                <a:solidFill>
                  <a:srgbClr val="C00000"/>
                </a:solidFill>
              </a:rPr>
              <a:t>Assemblies</a:t>
            </a:r>
            <a:r>
              <a:rPr lang="en-GB" sz="2400" b="1" dirty="0" smtClean="0"/>
              <a:t>	</a:t>
            </a:r>
          </a:p>
          <a:p>
            <a:r>
              <a:rPr lang="en-GB" sz="2400" b="1" dirty="0">
                <a:solidFill>
                  <a:srgbClr val="D60093"/>
                </a:solidFill>
              </a:rPr>
              <a:t>	</a:t>
            </a:r>
            <a:r>
              <a:rPr lang="en-GB" sz="2400" b="1" dirty="0" smtClean="0">
                <a:solidFill>
                  <a:srgbClr val="D60093"/>
                </a:solidFill>
              </a:rPr>
              <a:t>			</a:t>
            </a:r>
          </a:p>
          <a:p>
            <a:r>
              <a:rPr lang="en-GB" sz="2400" b="1" dirty="0">
                <a:solidFill>
                  <a:srgbClr val="D60093"/>
                </a:solidFill>
              </a:rPr>
              <a:t>	</a:t>
            </a:r>
            <a:r>
              <a:rPr lang="en-GB" sz="2400" b="1" dirty="0" smtClean="0">
                <a:solidFill>
                  <a:srgbClr val="D60093"/>
                </a:solidFill>
              </a:rPr>
              <a:t>		Collective Worship</a:t>
            </a:r>
          </a:p>
          <a:p>
            <a:endParaRPr lang="en-GB" sz="2400" b="1" dirty="0"/>
          </a:p>
          <a:p>
            <a:r>
              <a:rPr lang="en-GB" sz="2400" b="1" dirty="0" smtClean="0">
                <a:solidFill>
                  <a:schemeClr val="accent5"/>
                </a:solidFill>
              </a:rPr>
              <a:t>	Masses</a:t>
            </a:r>
            <a:r>
              <a:rPr lang="en-GB" sz="2400" b="1" dirty="0" smtClean="0"/>
              <a:t>			</a:t>
            </a:r>
            <a:r>
              <a:rPr lang="en-GB" sz="2400" b="1" dirty="0" smtClean="0">
                <a:solidFill>
                  <a:schemeClr val="tx2"/>
                </a:solidFill>
              </a:rPr>
              <a:t>Sacramental Preparation</a:t>
            </a:r>
            <a:r>
              <a:rPr lang="en-GB" sz="2400" b="1" dirty="0" smtClean="0"/>
              <a:t>	</a:t>
            </a:r>
          </a:p>
          <a:p>
            <a:endParaRPr lang="en-GB" sz="2400" b="1" dirty="0">
              <a:solidFill>
                <a:schemeClr val="accent4">
                  <a:lumMod val="75000"/>
                </a:schemeClr>
              </a:solidFill>
            </a:endParaRPr>
          </a:p>
          <a:p>
            <a:r>
              <a:rPr lang="en-GB" sz="2400" b="1" dirty="0" smtClean="0">
                <a:solidFill>
                  <a:schemeClr val="accent4">
                    <a:lumMod val="75000"/>
                  </a:schemeClr>
                </a:solidFill>
              </a:rPr>
              <a:t>		Social, Moral, Spiritual and Cultural Education</a:t>
            </a:r>
          </a:p>
          <a:p>
            <a:endParaRPr lang="en-GB" dirty="0" smtClean="0"/>
          </a:p>
          <a:p>
            <a:endParaRPr lang="en-GB" sz="2000" b="1" dirty="0"/>
          </a:p>
        </p:txBody>
      </p:sp>
    </p:spTree>
    <p:extLst>
      <p:ext uri="{BB962C8B-B14F-4D97-AF65-F5344CB8AC3E}">
        <p14:creationId xmlns:p14="http://schemas.microsoft.com/office/powerpoint/2010/main" val="12888239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British Values taught</a:t>
            </a:r>
            <a:endParaRPr lang="en-GB" dirty="0"/>
          </a:p>
        </p:txBody>
      </p:sp>
      <p:sp>
        <p:nvSpPr>
          <p:cNvPr id="3" name="Content Placeholder 2"/>
          <p:cNvSpPr>
            <a:spLocks noGrp="1"/>
          </p:cNvSpPr>
          <p:nvPr>
            <p:ph idx="1"/>
          </p:nvPr>
        </p:nvSpPr>
        <p:spPr>
          <a:xfrm>
            <a:off x="467544" y="1268760"/>
            <a:ext cx="8229600" cy="5184576"/>
          </a:xfrm>
        </p:spPr>
        <p:txBody>
          <a:bodyPr>
            <a:normAutofit fontScale="92500" lnSpcReduction="20000"/>
          </a:bodyPr>
          <a:lstStyle/>
          <a:p>
            <a:pPr marL="0" lvl="0" indent="0" fontAlgn="base">
              <a:spcBef>
                <a:spcPct val="0"/>
              </a:spcBef>
              <a:spcAft>
                <a:spcPct val="0"/>
              </a:spcAft>
              <a:buNone/>
            </a:pPr>
            <a:r>
              <a:rPr lang="en-GB" altLang="en-US" sz="1600" b="1" dirty="0">
                <a:solidFill>
                  <a:srgbClr val="FF0000"/>
                </a:solidFill>
                <a:latin typeface="Calibri" charset="0"/>
              </a:rPr>
              <a:t>The Gospel values permeate all that we do and inform the life we seek to live and foster as British citizens.</a:t>
            </a:r>
            <a:endParaRPr lang="en-GB" altLang="en-US" sz="1600" dirty="0">
              <a:solidFill>
                <a:srgbClr val="FF0000"/>
              </a:solidFill>
              <a:latin typeface="Calibri" charset="0"/>
            </a:endParaRPr>
          </a:p>
          <a:p>
            <a:pPr marL="0" lvl="0" indent="0" fontAlgn="base">
              <a:spcBef>
                <a:spcPct val="0"/>
              </a:spcBef>
              <a:spcAft>
                <a:spcPct val="0"/>
              </a:spcAft>
              <a:buNone/>
            </a:pPr>
            <a:r>
              <a:rPr lang="en-GB" altLang="en-US" sz="1600" b="1" dirty="0">
                <a:solidFill>
                  <a:srgbClr val="FF0000"/>
                </a:solidFill>
                <a:latin typeface="Calibri" charset="0"/>
              </a:rPr>
              <a:t>Where all children and adults respect and obey the law, feel they make a contribution and are valued as individuals.</a:t>
            </a:r>
            <a:endParaRPr lang="en-GB" altLang="en-US" sz="1600" dirty="0">
              <a:solidFill>
                <a:srgbClr val="FF0000"/>
              </a:solidFill>
              <a:latin typeface="Calibri" charset="0"/>
            </a:endParaRPr>
          </a:p>
          <a:p>
            <a:pPr marL="0" lvl="0" indent="0" fontAlgn="base">
              <a:spcBef>
                <a:spcPct val="0"/>
              </a:spcBef>
              <a:spcAft>
                <a:spcPct val="0"/>
              </a:spcAft>
              <a:buNone/>
            </a:pPr>
            <a:r>
              <a:rPr lang="en-GB" altLang="en-US" sz="1600" b="1" dirty="0">
                <a:solidFill>
                  <a:srgbClr val="FF0000"/>
                </a:solidFill>
                <a:latin typeface="Calibri" charset="0"/>
              </a:rPr>
              <a:t>Where the integrity, dignity and opinions of each individual is acknowledged and respected.</a:t>
            </a:r>
            <a:endParaRPr lang="en-GB" altLang="en-US" sz="1600" dirty="0">
              <a:solidFill>
                <a:srgbClr val="FF0000"/>
              </a:solidFill>
              <a:latin typeface="Calibri" charset="0"/>
            </a:endParaRPr>
          </a:p>
          <a:p>
            <a:pPr marL="0" lvl="0" indent="0" fontAlgn="base">
              <a:spcBef>
                <a:spcPct val="0"/>
              </a:spcBef>
              <a:spcAft>
                <a:spcPct val="0"/>
              </a:spcAft>
              <a:buNone/>
            </a:pPr>
            <a:r>
              <a:rPr lang="en-GB" altLang="en-US" sz="1600" b="1" dirty="0">
                <a:solidFill>
                  <a:srgbClr val="FF0000"/>
                </a:solidFill>
                <a:latin typeface="Calibri" charset="0"/>
              </a:rPr>
              <a:t>Where respect and tolerance of different ways of life are nurtured, established and practiced.</a:t>
            </a:r>
            <a:endParaRPr lang="en-GB" altLang="en-US" sz="1600" dirty="0">
              <a:solidFill>
                <a:srgbClr val="FF0000"/>
              </a:solidFill>
              <a:latin typeface="Calibri" charset="0"/>
            </a:endParaRPr>
          </a:p>
          <a:p>
            <a:pPr marL="0" lvl="0" indent="0" fontAlgn="base">
              <a:spcBef>
                <a:spcPct val="0"/>
              </a:spcBef>
              <a:spcAft>
                <a:spcPct val="0"/>
              </a:spcAft>
              <a:buNone/>
            </a:pPr>
            <a:r>
              <a:rPr lang="en-GB" altLang="en-US" sz="1600" b="1" dirty="0">
                <a:solidFill>
                  <a:srgbClr val="FF0000"/>
                </a:solidFill>
                <a:latin typeface="Calibri" charset="0"/>
              </a:rPr>
              <a:t>Where the whole school community are enabled to achieve their full potential.</a:t>
            </a:r>
            <a:endParaRPr lang="en-GB" altLang="en-US" sz="1600" dirty="0">
              <a:solidFill>
                <a:srgbClr val="FF0000"/>
              </a:solidFill>
              <a:latin typeface="Calibri" charset="0"/>
            </a:endParaRPr>
          </a:p>
          <a:p>
            <a:pPr marL="0" lvl="0" indent="0" fontAlgn="base">
              <a:spcBef>
                <a:spcPct val="0"/>
              </a:spcBef>
              <a:spcAft>
                <a:spcPct val="0"/>
              </a:spcAft>
              <a:buNone/>
            </a:pPr>
            <a:r>
              <a:rPr lang="en-GB" altLang="en-US" sz="1600" b="1" dirty="0">
                <a:solidFill>
                  <a:srgbClr val="FF0000"/>
                </a:solidFill>
                <a:latin typeface="Calibri" charset="0"/>
              </a:rPr>
              <a:t>Where strong partnerships exist between children, parents, staff, governors and the community as a whole.</a:t>
            </a:r>
            <a:endParaRPr lang="en-GB" altLang="en-US" sz="1600" dirty="0">
              <a:solidFill>
                <a:srgbClr val="FF0000"/>
              </a:solidFill>
              <a:latin typeface="Calibri" charset="0"/>
            </a:endParaRPr>
          </a:p>
          <a:p>
            <a:pPr marL="0" lvl="0" indent="0" fontAlgn="base">
              <a:spcBef>
                <a:spcPct val="0"/>
              </a:spcBef>
              <a:spcAft>
                <a:spcPct val="0"/>
              </a:spcAft>
              <a:buNone/>
            </a:pPr>
            <a:r>
              <a:rPr lang="en-GB" altLang="en-US" sz="1600" b="1" dirty="0">
                <a:solidFill>
                  <a:srgbClr val="FF0000"/>
                </a:solidFill>
                <a:latin typeface="Calibri" charset="0"/>
              </a:rPr>
              <a:t>Where the school community have genuine respect and pride in themselves and the communities and environment in which they live.</a:t>
            </a:r>
            <a:endParaRPr lang="en-GB" altLang="en-US" sz="1600" dirty="0">
              <a:solidFill>
                <a:srgbClr val="FF0000"/>
              </a:solidFill>
              <a:latin typeface="Calibri" charset="0"/>
            </a:endParaRPr>
          </a:p>
          <a:p>
            <a:pPr marL="0" lvl="0" indent="0" fontAlgn="base">
              <a:spcBef>
                <a:spcPct val="0"/>
              </a:spcBef>
              <a:spcAft>
                <a:spcPct val="0"/>
              </a:spcAft>
              <a:buNone/>
            </a:pPr>
            <a:endParaRPr lang="en-GB" altLang="en-US" sz="1600" b="1" dirty="0" smtClean="0">
              <a:solidFill>
                <a:srgbClr val="000000"/>
              </a:solidFill>
              <a:latin typeface="Calibri" charset="0"/>
            </a:endParaRPr>
          </a:p>
          <a:p>
            <a:pPr marL="0" lvl="0" indent="0" fontAlgn="base">
              <a:spcBef>
                <a:spcPct val="0"/>
              </a:spcBef>
              <a:spcAft>
                <a:spcPct val="0"/>
              </a:spcAft>
              <a:buNone/>
            </a:pPr>
            <a:r>
              <a:rPr lang="en-GB" altLang="en-US" sz="1600" b="1" dirty="0" smtClean="0">
                <a:solidFill>
                  <a:srgbClr val="7030A0"/>
                </a:solidFill>
                <a:latin typeface="Calibri" charset="0"/>
              </a:rPr>
              <a:t>We </a:t>
            </a:r>
            <a:r>
              <a:rPr lang="en-GB" altLang="en-US" sz="1600" b="1" dirty="0">
                <a:solidFill>
                  <a:srgbClr val="7030A0"/>
                </a:solidFill>
                <a:latin typeface="Calibri" charset="0"/>
              </a:rPr>
              <a:t>place a great emphasis on putting our values into action and our children are supported to understand that their actions reflect their values. We believe in our children and expect them to:</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Aspire to positions of responsibility such as Play Leader, School </a:t>
            </a:r>
            <a:r>
              <a:rPr lang="en-GB" altLang="en-US" sz="1600" b="1" dirty="0" smtClean="0">
                <a:solidFill>
                  <a:srgbClr val="7030A0"/>
                </a:solidFill>
                <a:latin typeface="Calibri" charset="0"/>
              </a:rPr>
              <a:t>Councillor, Subject Ambassador </a:t>
            </a:r>
            <a:r>
              <a:rPr lang="en-GB" altLang="en-US" sz="1600" b="1" dirty="0" err="1">
                <a:solidFill>
                  <a:srgbClr val="7030A0"/>
                </a:solidFill>
                <a:latin typeface="Calibri" charset="0"/>
              </a:rPr>
              <a:t>etc</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To be able to be trusted to do important jobs around our school</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To receive School </a:t>
            </a:r>
            <a:r>
              <a:rPr lang="en-GB" altLang="en-US" sz="1600" b="1" dirty="0" smtClean="0">
                <a:solidFill>
                  <a:srgbClr val="7030A0"/>
                </a:solidFill>
                <a:latin typeface="Calibri" charset="0"/>
              </a:rPr>
              <a:t>Awards</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To organise Charity Events</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To take part in an event which serves the local community</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To look after younger children</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To help with chores at home every week</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To complete homework to a high standard every week</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To be told by their teacher that their work is presented well all of the time</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To wear full uniform every day. Uniform in our school reminds us that we are a team working together and helping each other. It reminds us that, even though we are very different as individuals, we have a lot in common.</a:t>
            </a:r>
            <a:endParaRPr lang="en-GB" altLang="en-US" sz="1600" dirty="0">
              <a:solidFill>
                <a:srgbClr val="7030A0"/>
              </a:solidFill>
              <a:latin typeface="Calibri" charset="0"/>
            </a:endParaRPr>
          </a:p>
          <a:p>
            <a:pPr marL="0" lvl="0" indent="0" fontAlgn="base">
              <a:spcBef>
                <a:spcPct val="0"/>
              </a:spcBef>
              <a:spcAft>
                <a:spcPct val="0"/>
              </a:spcAft>
              <a:buNone/>
            </a:pPr>
            <a:r>
              <a:rPr lang="en-GB" altLang="en-US" sz="1600" b="1" dirty="0">
                <a:solidFill>
                  <a:srgbClr val="7030A0"/>
                </a:solidFill>
                <a:latin typeface="Calibri" charset="0"/>
              </a:rPr>
              <a:t>Plus lots more</a:t>
            </a:r>
            <a:r>
              <a:rPr lang="en-GB" altLang="en-US" sz="1600" b="1" dirty="0" smtClean="0">
                <a:solidFill>
                  <a:srgbClr val="7030A0"/>
                </a:solidFill>
                <a:latin typeface="Calibri" charset="0"/>
              </a:rPr>
              <a:t>!</a:t>
            </a:r>
            <a:endParaRPr lang="en-GB" altLang="en-US" sz="1600" dirty="0">
              <a:solidFill>
                <a:srgbClr val="7030A0"/>
              </a:solidFill>
              <a:latin typeface="Calibri" charset="0"/>
            </a:endParaRPr>
          </a:p>
          <a:p>
            <a:endParaRPr lang="en-GB" dirty="0"/>
          </a:p>
        </p:txBody>
      </p:sp>
      <p:sp>
        <p:nvSpPr>
          <p:cNvPr id="4" name="Rectangle 3"/>
          <p:cNvSpPr/>
          <p:nvPr/>
        </p:nvSpPr>
        <p:spPr>
          <a:xfrm rot="20976523">
            <a:off x="151938" y="174930"/>
            <a:ext cx="1689565" cy="64633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600" b="1" cap="none" spc="0" dirty="0" smtClean="0">
                <a:ln w="11430"/>
                <a:solidFill>
                  <a:srgbClr val="D60093"/>
                </a:solidFill>
                <a:effectLst>
                  <a:outerShdw blurRad="50800" dist="39000" dir="5460000" algn="tl">
                    <a:srgbClr val="000000">
                      <a:alpha val="38000"/>
                    </a:srgbClr>
                  </a:outerShdw>
                </a:effectLst>
              </a:rPr>
              <a:t>Respect</a:t>
            </a:r>
            <a:endParaRPr lang="en-US" sz="3600" b="1" cap="none" spc="0" dirty="0">
              <a:ln w="11430"/>
              <a:solidFill>
                <a:srgbClr val="D60093"/>
              </a:solidFill>
              <a:effectLst>
                <a:outerShdw blurRad="50800" dist="39000" dir="5460000" algn="tl">
                  <a:srgbClr val="000000">
                    <a:alpha val="38000"/>
                  </a:srgbClr>
                </a:outerShdw>
              </a:effectLst>
            </a:endParaRPr>
          </a:p>
        </p:txBody>
      </p:sp>
      <p:sp>
        <p:nvSpPr>
          <p:cNvPr id="5" name="Rectangle 4"/>
          <p:cNvSpPr/>
          <p:nvPr/>
        </p:nvSpPr>
        <p:spPr>
          <a:xfrm rot="1004386">
            <a:off x="6431108" y="332655"/>
            <a:ext cx="2774734" cy="646331"/>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3600" b="1" cap="all" spc="0" dirty="0" smtClean="0">
                <a:ln w="0"/>
                <a:solidFill>
                  <a:srgbClr val="00B0F0"/>
                </a:solidFill>
                <a:effectLst>
                  <a:reflection blurRad="12700" stA="50000" endPos="50000" dist="5000" dir="5400000" sy="-100000" rotWithShape="0"/>
                </a:effectLst>
              </a:rPr>
              <a:t>Rule of law</a:t>
            </a:r>
            <a:endParaRPr lang="en-US" sz="3600" b="1" cap="all" spc="0" dirty="0">
              <a:ln w="0"/>
              <a:solidFill>
                <a:srgbClr val="00B0F0"/>
              </a:solidFill>
              <a:effectLst>
                <a:reflection blurRad="12700" stA="50000" endPos="50000" dist="5000" dir="5400000" sy="-100000" rotWithShape="0"/>
              </a:effectLst>
            </a:endParaRPr>
          </a:p>
        </p:txBody>
      </p:sp>
      <p:sp>
        <p:nvSpPr>
          <p:cNvPr id="6" name="Rectangle 5"/>
          <p:cNvSpPr/>
          <p:nvPr/>
        </p:nvSpPr>
        <p:spPr>
          <a:xfrm>
            <a:off x="269357" y="6110721"/>
            <a:ext cx="2385895" cy="584775"/>
          </a:xfrm>
          <a:prstGeom prst="rect">
            <a:avLst/>
          </a:prstGeom>
          <a:noFill/>
        </p:spPr>
        <p:txBody>
          <a:bodyPr wrap="square" lIns="91440" tIns="45720" rIns="91440" bIns="45720">
            <a:spAutoFit/>
          </a:bodyPr>
          <a:lstStyle/>
          <a:p>
            <a:pPr algn="ctr"/>
            <a:r>
              <a:rPr lang="en-US" sz="32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Democracy</a:t>
            </a:r>
            <a:endParaRPr lang="en-US" sz="32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7" name="Rectangle 6"/>
          <p:cNvSpPr/>
          <p:nvPr/>
        </p:nvSpPr>
        <p:spPr>
          <a:xfrm>
            <a:off x="3059832" y="6042891"/>
            <a:ext cx="2781531" cy="5232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Individual Liberty</a:t>
            </a:r>
            <a:endParaRPr lang="en-U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8" name="Rectangle 7"/>
          <p:cNvSpPr/>
          <p:nvPr/>
        </p:nvSpPr>
        <p:spPr>
          <a:xfrm>
            <a:off x="6156176" y="6093295"/>
            <a:ext cx="2526204" cy="523220"/>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sz="2800" b="1" cap="none" spc="0" dirty="0" smtClean="0">
                <a:ln>
                  <a:prstDash val="solid"/>
                </a:ln>
                <a:solidFill>
                  <a:srgbClr val="00B050"/>
                </a:solidFill>
                <a:effectLst>
                  <a:outerShdw blurRad="88000" dist="50800" dir="5040000" algn="tl">
                    <a:schemeClr val="accent4">
                      <a:tint val="80000"/>
                      <a:satMod val="250000"/>
                      <a:alpha val="45000"/>
                    </a:schemeClr>
                  </a:outerShdw>
                </a:effectLst>
              </a:rPr>
              <a:t>Mutual Respect</a:t>
            </a:r>
            <a:endParaRPr lang="en-US" sz="2800" b="1" cap="none" spc="0" dirty="0">
              <a:ln>
                <a:prstDash val="solid"/>
              </a:ln>
              <a:solidFill>
                <a:srgbClr val="00B050"/>
              </a:solidFill>
              <a:effectLst>
                <a:outerShdw blurRad="88000" dist="50800" dir="5040000" algn="tl">
                  <a:schemeClr val="accent4">
                    <a:tint val="80000"/>
                    <a:satMod val="250000"/>
                    <a:alpha val="45000"/>
                  </a:schemeClr>
                </a:outerShdw>
              </a:effectLst>
            </a:endParaRPr>
          </a:p>
        </p:txBody>
      </p:sp>
    </p:spTree>
    <p:extLst>
      <p:ext uri="{BB962C8B-B14F-4D97-AF65-F5344CB8AC3E}">
        <p14:creationId xmlns:p14="http://schemas.microsoft.com/office/powerpoint/2010/main" val="3920791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Attendance</a:t>
            </a:r>
            <a:endParaRPr lang="en-GB" dirty="0"/>
          </a:p>
        </p:txBody>
      </p:sp>
      <p:sp>
        <p:nvSpPr>
          <p:cNvPr id="3" name="Content Placeholder 2"/>
          <p:cNvSpPr>
            <a:spLocks noGrp="1"/>
          </p:cNvSpPr>
          <p:nvPr>
            <p:ph idx="1"/>
          </p:nvPr>
        </p:nvSpPr>
        <p:spPr>
          <a:xfrm>
            <a:off x="457200" y="2144514"/>
            <a:ext cx="8229600" cy="3777283"/>
          </a:xfrm>
        </p:spPr>
        <p:txBody>
          <a:bodyPr>
            <a:normAutofit fontScale="70000" lnSpcReduction="20000"/>
          </a:bodyPr>
          <a:lstStyle/>
          <a:p>
            <a:pPr marL="0" indent="0">
              <a:buNone/>
            </a:pPr>
            <a:r>
              <a:rPr lang="en-GB" sz="2400" dirty="0"/>
              <a:t>At St Gregory’s, we believe that attending school regularly is important to ensure the best possible learning outcomes for all of our children. Everyone in our whole school community takes responsibility for attendance. </a:t>
            </a:r>
            <a:endParaRPr lang="en-GB" sz="2400" dirty="0" smtClean="0"/>
          </a:p>
          <a:p>
            <a:pPr marL="0" indent="0">
              <a:buNone/>
            </a:pPr>
            <a:r>
              <a:rPr lang="en-GB" sz="2400" dirty="0" smtClean="0"/>
              <a:t>Attending </a:t>
            </a:r>
            <a:r>
              <a:rPr lang="en-GB" sz="2400" dirty="0"/>
              <a:t>school regularly means</a:t>
            </a:r>
            <a:r>
              <a:rPr lang="en-GB" sz="2400" dirty="0" smtClean="0"/>
              <a:t>:</a:t>
            </a:r>
            <a:endParaRPr lang="en-GB" sz="2400" dirty="0"/>
          </a:p>
          <a:p>
            <a:pPr marL="0" indent="0">
              <a:buNone/>
            </a:pPr>
            <a:r>
              <a:rPr lang="en-GB" sz="2400" dirty="0"/>
              <a:t>Children can make the most of their education, improving their chances in adult life.</a:t>
            </a:r>
          </a:p>
          <a:p>
            <a:pPr marL="0" indent="0">
              <a:buNone/>
            </a:pPr>
            <a:r>
              <a:rPr lang="en-GB" sz="2400" dirty="0"/>
              <a:t>Children will develop their social skills, such as making and keeping friendships.</a:t>
            </a:r>
          </a:p>
          <a:p>
            <a:pPr marL="0" indent="0">
              <a:buNone/>
            </a:pPr>
            <a:r>
              <a:rPr lang="en-GB" sz="2400" dirty="0"/>
              <a:t>A regular and punctual attendance pattern will help children when they progress to high school and eventually enter the world of work</a:t>
            </a:r>
            <a:r>
              <a:rPr lang="en-GB" sz="2400" dirty="0" smtClean="0"/>
              <a:t>.</a:t>
            </a:r>
            <a:endParaRPr lang="en-GB" sz="2400" dirty="0"/>
          </a:p>
          <a:p>
            <a:pPr marL="0" indent="0" algn="ctr">
              <a:buNone/>
            </a:pPr>
            <a:r>
              <a:rPr lang="en-GB" sz="2400" dirty="0"/>
              <a:t>Our school moto for attendance is:</a:t>
            </a:r>
          </a:p>
          <a:p>
            <a:pPr marL="0" indent="0" algn="ctr">
              <a:buNone/>
            </a:pPr>
            <a:r>
              <a:rPr lang="en-GB" sz="2400" dirty="0" smtClean="0"/>
              <a:t>“</a:t>
            </a:r>
            <a:r>
              <a:rPr lang="en-GB" sz="2400" dirty="0"/>
              <a:t>We can’t teach an empty chair</a:t>
            </a:r>
            <a:r>
              <a:rPr lang="en-GB" sz="2400" dirty="0" smtClean="0"/>
              <a:t>!”</a:t>
            </a:r>
          </a:p>
          <a:p>
            <a:pPr marL="0" indent="0" algn="ctr">
              <a:buNone/>
            </a:pPr>
            <a:r>
              <a:rPr lang="en-GB" sz="2400" dirty="0" smtClean="0"/>
              <a:t>We encourage and motivate children to become attendance heroes –</a:t>
            </a:r>
          </a:p>
          <a:p>
            <a:pPr marL="0" indent="0" algn="ctr" fontAlgn="t">
              <a:buNone/>
            </a:pPr>
            <a:r>
              <a:rPr lang="en-GB" sz="2000" dirty="0" smtClean="0"/>
              <a:t>H </a:t>
            </a:r>
            <a:r>
              <a:rPr lang="en-GB" sz="2000" dirty="0"/>
              <a:t>here</a:t>
            </a:r>
          </a:p>
          <a:p>
            <a:pPr marL="0" indent="0" algn="ctr" fontAlgn="t">
              <a:buNone/>
            </a:pPr>
            <a:r>
              <a:rPr lang="en-GB" sz="2000" dirty="0"/>
              <a:t>E everyday</a:t>
            </a:r>
          </a:p>
          <a:p>
            <a:pPr marL="0" indent="0" algn="ctr" fontAlgn="t">
              <a:buNone/>
            </a:pPr>
            <a:r>
              <a:rPr lang="en-GB" sz="2000" dirty="0"/>
              <a:t>R ready</a:t>
            </a:r>
          </a:p>
          <a:p>
            <a:pPr marL="0" indent="0" algn="ctr" fontAlgn="t">
              <a:buNone/>
            </a:pPr>
            <a:r>
              <a:rPr lang="en-GB" sz="2000" dirty="0"/>
              <a:t>O on time</a:t>
            </a:r>
          </a:p>
          <a:p>
            <a:pPr marL="0" indent="0" algn="ctr">
              <a:buNone/>
            </a:pPr>
            <a:endParaRPr lang="en-GB" sz="2400" dirty="0"/>
          </a:p>
          <a:p>
            <a:endParaRPr lang="en-GB" dirty="0"/>
          </a:p>
        </p:txBody>
      </p:sp>
      <p:sp>
        <p:nvSpPr>
          <p:cNvPr id="4" name="Rectangle 3"/>
          <p:cNvSpPr/>
          <p:nvPr/>
        </p:nvSpPr>
        <p:spPr>
          <a:xfrm>
            <a:off x="834668" y="1340768"/>
            <a:ext cx="7474675"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We can’t teach an empty chair!</a:t>
            </a:r>
            <a:endParaRPr lang="en-U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5122" name="Picture 2" descr="Image result for clock showing ten to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8176"/>
            <a:ext cx="1584175" cy="144016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empty school chai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328" y="188640"/>
            <a:ext cx="1028700"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94498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948"/>
            <a:ext cx="8229600" cy="1143000"/>
          </a:xfrm>
        </p:spPr>
        <p:txBody>
          <a:bodyPr/>
          <a:lstStyle/>
          <a:p>
            <a:r>
              <a:rPr lang="en-GB" sz="4000" b="1" dirty="0" smtClean="0">
                <a:solidFill>
                  <a:srgbClr val="0070C0"/>
                </a:solidFill>
              </a:rPr>
              <a:t>Dojo Points</a:t>
            </a:r>
            <a:endParaRPr lang="en-GB" dirty="0"/>
          </a:p>
        </p:txBody>
      </p:sp>
      <p:sp>
        <p:nvSpPr>
          <p:cNvPr id="3" name="Content Placeholder 2"/>
          <p:cNvSpPr>
            <a:spLocks noGrp="1"/>
          </p:cNvSpPr>
          <p:nvPr>
            <p:ph idx="1"/>
          </p:nvPr>
        </p:nvSpPr>
        <p:spPr>
          <a:xfrm>
            <a:off x="450420" y="1925505"/>
            <a:ext cx="8229600" cy="4525963"/>
          </a:xfrm>
        </p:spPr>
        <p:txBody>
          <a:bodyPr>
            <a:normAutofit fontScale="47500" lnSpcReduction="20000"/>
          </a:bodyPr>
          <a:lstStyle/>
          <a:p>
            <a:pPr marR="29210" algn="just">
              <a:lnSpc>
                <a:spcPct val="115000"/>
              </a:lnSpc>
              <a:spcAft>
                <a:spcPts val="1000"/>
              </a:spcAft>
            </a:pPr>
            <a:r>
              <a:rPr lang="en-GB" sz="3400" dirty="0" err="1" smtClean="0">
                <a:latin typeface="Comic Sans MS"/>
                <a:ea typeface="Calibri"/>
                <a:cs typeface="Times New Roman"/>
              </a:rPr>
              <a:t>ClassDojo</a:t>
            </a:r>
            <a:r>
              <a:rPr lang="en-GB" sz="3400" dirty="0" smtClean="0">
                <a:latin typeface="Comic Sans MS"/>
                <a:ea typeface="Calibri"/>
                <a:cs typeface="Times New Roman"/>
              </a:rPr>
              <a:t> </a:t>
            </a:r>
            <a:r>
              <a:rPr lang="en-GB" sz="3400" dirty="0">
                <a:latin typeface="Comic Sans MS"/>
                <a:ea typeface="Calibri"/>
                <a:cs typeface="Times New Roman"/>
              </a:rPr>
              <a:t>is a behaviour management tool for the classroom. Each child has a profile – complete with their own dojo emoji – to which teachers can assign positive and negative points (or 'dojos') throughout the lesson. </a:t>
            </a:r>
            <a:endParaRPr lang="en-GB" sz="3400" dirty="0" smtClean="0">
              <a:latin typeface="Comic Sans MS"/>
              <a:ea typeface="Calibri"/>
              <a:cs typeface="Times New Roman"/>
            </a:endParaRPr>
          </a:p>
          <a:p>
            <a:pPr marR="29210" algn="just">
              <a:lnSpc>
                <a:spcPct val="115000"/>
              </a:lnSpc>
              <a:spcAft>
                <a:spcPts val="1000"/>
              </a:spcAft>
            </a:pPr>
            <a:r>
              <a:rPr lang="en-GB" sz="3400" dirty="0" smtClean="0">
                <a:latin typeface="Comic Sans MS"/>
                <a:ea typeface="Calibri"/>
                <a:cs typeface="Times New Roman"/>
              </a:rPr>
              <a:t>The </a:t>
            </a:r>
            <a:r>
              <a:rPr lang="en-GB" sz="3400" dirty="0">
                <a:latin typeface="Comic Sans MS"/>
                <a:ea typeface="Calibri"/>
                <a:cs typeface="Times New Roman"/>
              </a:rPr>
              <a:t>programme will be operated by a teacher or teaching assistant from their computer or </a:t>
            </a:r>
            <a:r>
              <a:rPr lang="en-GB" sz="3400" dirty="0" err="1">
                <a:latin typeface="Comic Sans MS"/>
                <a:ea typeface="Calibri"/>
                <a:cs typeface="Times New Roman"/>
              </a:rPr>
              <a:t>Ipad</a:t>
            </a:r>
            <a:r>
              <a:rPr lang="en-GB" sz="3400" dirty="0">
                <a:latin typeface="Comic Sans MS"/>
                <a:ea typeface="Calibri"/>
                <a:cs typeface="Times New Roman"/>
              </a:rPr>
              <a:t>.  This information is then recorded on each child’s profile so that it can be reviewed throughout the year. </a:t>
            </a:r>
            <a:endParaRPr lang="en-GB" sz="3400" dirty="0" smtClean="0">
              <a:latin typeface="Comic Sans MS"/>
              <a:ea typeface="Calibri"/>
              <a:cs typeface="Times New Roman"/>
            </a:endParaRPr>
          </a:p>
          <a:p>
            <a:pPr marR="29210" algn="just">
              <a:lnSpc>
                <a:spcPct val="115000"/>
              </a:lnSpc>
              <a:spcAft>
                <a:spcPts val="1000"/>
              </a:spcAft>
            </a:pPr>
            <a:r>
              <a:rPr lang="en-GB" sz="3400" dirty="0" smtClean="0">
                <a:latin typeface="Comic Sans MS"/>
                <a:ea typeface="Calibri"/>
                <a:cs typeface="Times New Roman"/>
              </a:rPr>
              <a:t>Parents </a:t>
            </a:r>
            <a:r>
              <a:rPr lang="en-GB" sz="3400" dirty="0">
                <a:latin typeface="Comic Sans MS"/>
                <a:ea typeface="Calibri"/>
                <a:cs typeface="Times New Roman"/>
              </a:rPr>
              <a:t>also have logins so that they can view their child's achievements from </a:t>
            </a:r>
            <a:r>
              <a:rPr lang="en-GB" sz="3400" dirty="0" smtClean="0">
                <a:latin typeface="Comic Sans MS"/>
                <a:ea typeface="Calibri"/>
                <a:cs typeface="Times New Roman"/>
              </a:rPr>
              <a:t>home</a:t>
            </a:r>
            <a:r>
              <a:rPr lang="en-GB" sz="3400" dirty="0" smtClean="0">
                <a:ea typeface="Calibri"/>
                <a:cs typeface="Times New Roman"/>
              </a:rPr>
              <a:t>. </a:t>
            </a:r>
            <a:r>
              <a:rPr lang="en-GB" sz="3400" dirty="0" smtClean="0">
                <a:latin typeface="Comic Sans MS"/>
                <a:ea typeface="Calibri"/>
                <a:cs typeface="Times New Roman"/>
              </a:rPr>
              <a:t>Any</a:t>
            </a:r>
            <a:r>
              <a:rPr lang="en-GB" sz="3400" dirty="0" smtClean="0">
                <a:latin typeface="Comic Sans MS"/>
                <a:ea typeface="Calibri"/>
                <a:cs typeface="Calibri"/>
              </a:rPr>
              <a:t> </a:t>
            </a:r>
            <a:r>
              <a:rPr lang="en-GB" sz="3400" dirty="0">
                <a:latin typeface="Comic Sans MS"/>
                <a:ea typeface="Calibri"/>
                <a:cs typeface="Times New Roman"/>
              </a:rPr>
              <a:t>child</a:t>
            </a:r>
            <a:r>
              <a:rPr lang="en-GB" sz="3400" dirty="0">
                <a:latin typeface="Comic Sans MS"/>
                <a:ea typeface="Calibri"/>
                <a:cs typeface="Calibri"/>
              </a:rPr>
              <a:t> </a:t>
            </a:r>
            <a:r>
              <a:rPr lang="en-GB" sz="3400" dirty="0">
                <a:latin typeface="Comic Sans MS"/>
                <a:ea typeface="Calibri"/>
                <a:cs typeface="Times New Roman"/>
              </a:rPr>
              <a:t>who</a:t>
            </a:r>
            <a:r>
              <a:rPr lang="en-GB" sz="3400" dirty="0">
                <a:latin typeface="Comic Sans MS"/>
                <a:ea typeface="Calibri"/>
                <a:cs typeface="Calibri"/>
              </a:rPr>
              <a:t> </a:t>
            </a:r>
            <a:r>
              <a:rPr lang="en-GB" sz="3400" dirty="0">
                <a:latin typeface="Comic Sans MS"/>
                <a:ea typeface="Calibri"/>
                <a:cs typeface="Times New Roman"/>
              </a:rPr>
              <a:t>has</a:t>
            </a:r>
            <a:r>
              <a:rPr lang="en-GB" sz="3400" dirty="0">
                <a:latin typeface="Comic Sans MS"/>
                <a:ea typeface="Calibri"/>
                <a:cs typeface="Calibri"/>
              </a:rPr>
              <a:t> </a:t>
            </a:r>
            <a:r>
              <a:rPr lang="en-GB" sz="3400" dirty="0">
                <a:latin typeface="Comic Sans MS"/>
                <a:ea typeface="Calibri"/>
                <a:cs typeface="Times New Roman"/>
              </a:rPr>
              <a:t>shown</a:t>
            </a:r>
            <a:r>
              <a:rPr lang="en-GB" sz="3400" dirty="0">
                <a:latin typeface="Comic Sans MS"/>
                <a:ea typeface="Calibri"/>
                <a:cs typeface="Calibri"/>
              </a:rPr>
              <a:t> </a:t>
            </a:r>
            <a:r>
              <a:rPr lang="en-GB" sz="3400" dirty="0">
                <a:latin typeface="Comic Sans MS"/>
                <a:ea typeface="Calibri"/>
                <a:cs typeface="Times New Roman"/>
              </a:rPr>
              <a:t>good behaviour; for caring for each other; politeness, respectfulness etc.</a:t>
            </a:r>
            <a:r>
              <a:rPr lang="en-GB" sz="3400" dirty="0">
                <a:latin typeface="Comic Sans MS"/>
                <a:ea typeface="Calibri"/>
                <a:cs typeface="Calibri"/>
              </a:rPr>
              <a:t> </a:t>
            </a:r>
            <a:r>
              <a:rPr lang="en-GB" sz="3400" dirty="0">
                <a:latin typeface="Comic Sans MS"/>
                <a:ea typeface="Calibri"/>
                <a:cs typeface="Times New Roman"/>
              </a:rPr>
              <a:t>during</a:t>
            </a:r>
            <a:r>
              <a:rPr lang="en-GB" sz="3400" dirty="0">
                <a:latin typeface="Comic Sans MS"/>
                <a:ea typeface="Calibri"/>
                <a:cs typeface="Calibri"/>
              </a:rPr>
              <a:t> </a:t>
            </a:r>
            <a:r>
              <a:rPr lang="en-GB" sz="3400" dirty="0">
                <a:latin typeface="Comic Sans MS"/>
                <a:ea typeface="Calibri"/>
                <a:cs typeface="Times New Roman"/>
              </a:rPr>
              <a:t>the</a:t>
            </a:r>
            <a:r>
              <a:rPr lang="en-GB" sz="3400" dirty="0">
                <a:latin typeface="Comic Sans MS"/>
                <a:ea typeface="Calibri"/>
                <a:cs typeface="Calibri"/>
              </a:rPr>
              <a:t> </a:t>
            </a:r>
            <a:r>
              <a:rPr lang="en-GB" sz="3400" dirty="0">
                <a:latin typeface="Comic Sans MS"/>
                <a:ea typeface="Calibri"/>
                <a:cs typeface="Times New Roman"/>
              </a:rPr>
              <a:t>week</a:t>
            </a:r>
            <a:r>
              <a:rPr lang="en-GB" sz="3400" dirty="0">
                <a:latin typeface="Comic Sans MS"/>
                <a:ea typeface="Calibri"/>
                <a:cs typeface="Calibri"/>
              </a:rPr>
              <a:t> </a:t>
            </a:r>
            <a:r>
              <a:rPr lang="en-GB" sz="3400" dirty="0">
                <a:latin typeface="Comic Sans MS"/>
                <a:ea typeface="Calibri"/>
                <a:cs typeface="Times New Roman"/>
              </a:rPr>
              <a:t>is</a:t>
            </a:r>
            <a:r>
              <a:rPr lang="en-GB" sz="3400" dirty="0">
                <a:latin typeface="Comic Sans MS"/>
                <a:ea typeface="Calibri"/>
                <a:cs typeface="Calibri"/>
              </a:rPr>
              <a:t> </a:t>
            </a:r>
            <a:r>
              <a:rPr lang="en-GB" sz="3400" dirty="0">
                <a:latin typeface="Comic Sans MS"/>
                <a:ea typeface="Calibri"/>
                <a:cs typeface="Times New Roman"/>
              </a:rPr>
              <a:t>awarded</a:t>
            </a:r>
            <a:r>
              <a:rPr lang="en-GB" sz="3400" dirty="0">
                <a:latin typeface="Comic Sans MS"/>
                <a:ea typeface="Calibri"/>
                <a:cs typeface="Calibri"/>
              </a:rPr>
              <a:t> </a:t>
            </a:r>
            <a:r>
              <a:rPr lang="en-GB" sz="3400" dirty="0">
                <a:latin typeface="Comic Sans MS"/>
                <a:ea typeface="Calibri"/>
                <a:cs typeface="Times New Roman"/>
              </a:rPr>
              <a:t>a</a:t>
            </a:r>
            <a:r>
              <a:rPr lang="en-GB" sz="3400" dirty="0">
                <a:latin typeface="Comic Sans MS"/>
                <a:ea typeface="Calibri"/>
                <a:cs typeface="Calibri"/>
              </a:rPr>
              <a:t> </a:t>
            </a:r>
            <a:r>
              <a:rPr lang="en-GB" sz="3400" dirty="0">
                <a:latin typeface="Comic Sans MS"/>
                <a:ea typeface="Calibri"/>
                <a:cs typeface="Times New Roman"/>
              </a:rPr>
              <a:t>dojo point</a:t>
            </a:r>
            <a:r>
              <a:rPr lang="en-GB" sz="3400" dirty="0">
                <a:latin typeface="Comic Sans MS"/>
                <a:ea typeface="Calibri"/>
                <a:cs typeface="Calibri"/>
              </a:rPr>
              <a:t> </a:t>
            </a:r>
            <a:r>
              <a:rPr lang="en-GB" sz="3400" dirty="0">
                <a:latin typeface="Comic Sans MS"/>
                <a:ea typeface="Calibri"/>
                <a:cs typeface="Times New Roman"/>
              </a:rPr>
              <a:t>by</a:t>
            </a:r>
            <a:r>
              <a:rPr lang="en-GB" sz="3400" dirty="0">
                <a:latin typeface="Comic Sans MS"/>
                <a:ea typeface="Calibri"/>
                <a:cs typeface="Calibri"/>
              </a:rPr>
              <a:t> </a:t>
            </a:r>
            <a:r>
              <a:rPr lang="en-GB" sz="3400" dirty="0">
                <a:latin typeface="Comic Sans MS"/>
                <a:ea typeface="Calibri"/>
                <a:cs typeface="Times New Roman"/>
              </a:rPr>
              <a:t>any</a:t>
            </a:r>
            <a:r>
              <a:rPr lang="en-GB" sz="3400" dirty="0">
                <a:latin typeface="Comic Sans MS"/>
                <a:ea typeface="Calibri"/>
                <a:cs typeface="Calibri"/>
              </a:rPr>
              <a:t> </a:t>
            </a:r>
            <a:r>
              <a:rPr lang="en-GB" sz="3400" dirty="0">
                <a:latin typeface="Comic Sans MS"/>
                <a:ea typeface="Calibri"/>
                <a:cs typeface="Times New Roman"/>
              </a:rPr>
              <a:t>member</a:t>
            </a:r>
            <a:r>
              <a:rPr lang="en-GB" sz="3400" dirty="0">
                <a:latin typeface="Comic Sans MS"/>
                <a:ea typeface="Calibri"/>
                <a:cs typeface="Calibri"/>
              </a:rPr>
              <a:t> </a:t>
            </a:r>
            <a:r>
              <a:rPr lang="en-GB" sz="3400" dirty="0">
                <a:latin typeface="Comic Sans MS"/>
                <a:ea typeface="Calibri"/>
                <a:cs typeface="Times New Roman"/>
              </a:rPr>
              <a:t>of staff.</a:t>
            </a:r>
            <a:r>
              <a:rPr lang="en-GB" sz="3400" dirty="0">
                <a:latin typeface="Comic Sans MS"/>
                <a:ea typeface="Calibri"/>
                <a:cs typeface="Calibri"/>
              </a:rPr>
              <a:t> </a:t>
            </a:r>
            <a:r>
              <a:rPr lang="en-GB" sz="3400" dirty="0">
                <a:latin typeface="Comic Sans MS"/>
                <a:ea typeface="Calibri"/>
                <a:cs typeface="Times New Roman"/>
              </a:rPr>
              <a:t> Lunchtime supervisors will also give out dojo points.  They will choose three children each </a:t>
            </a:r>
            <a:r>
              <a:rPr lang="en-GB" sz="3400" dirty="0" smtClean="0">
                <a:latin typeface="Comic Sans MS"/>
                <a:ea typeface="Calibri"/>
                <a:cs typeface="Times New Roman"/>
              </a:rPr>
              <a:t>lunch time </a:t>
            </a:r>
            <a:r>
              <a:rPr lang="en-GB" sz="3400" dirty="0">
                <a:latin typeface="Comic Sans MS"/>
                <a:ea typeface="Calibri"/>
                <a:cs typeface="Times New Roman"/>
              </a:rPr>
              <a:t>that they feel deserve to be awarded a dojo point for any of the above behaviours. </a:t>
            </a:r>
            <a:endParaRPr lang="en-GB" sz="3400" dirty="0">
              <a:ea typeface="Calibri"/>
              <a:cs typeface="Times New Roman"/>
            </a:endParaRPr>
          </a:p>
          <a:p>
            <a:pPr algn="just"/>
            <a:r>
              <a:rPr lang="en-GB" sz="3400" dirty="0" smtClean="0">
                <a:latin typeface="Comic Sans MS"/>
                <a:ea typeface="Times New Roman"/>
              </a:rPr>
              <a:t>When </a:t>
            </a:r>
            <a:r>
              <a:rPr lang="en-GB" sz="3400" dirty="0">
                <a:latin typeface="Comic Sans MS"/>
                <a:ea typeface="Times New Roman"/>
              </a:rPr>
              <a:t>a child receives 100 Dojo’s they will receive a Bronze Certificate.</a:t>
            </a:r>
            <a:endParaRPr lang="en-GB" sz="3400" dirty="0">
              <a:latin typeface="Times New Roman"/>
              <a:ea typeface="Times New Roman"/>
            </a:endParaRPr>
          </a:p>
          <a:p>
            <a:pPr algn="just"/>
            <a:r>
              <a:rPr lang="en-GB" sz="3400" dirty="0">
                <a:latin typeface="Comic Sans MS"/>
                <a:ea typeface="Times New Roman"/>
              </a:rPr>
              <a:t>When a child receives 200 Dojo’s they will receive a Silver Certificate.</a:t>
            </a:r>
            <a:endParaRPr lang="en-GB" sz="3400" dirty="0">
              <a:latin typeface="Times New Roman"/>
              <a:ea typeface="Times New Roman"/>
            </a:endParaRPr>
          </a:p>
          <a:p>
            <a:pPr algn="just"/>
            <a:r>
              <a:rPr lang="en-GB" sz="3400" dirty="0">
                <a:latin typeface="Comic Sans MS"/>
                <a:ea typeface="Times New Roman"/>
              </a:rPr>
              <a:t>When a child receives 350 Dojo’s they will receive a Gold Certificate.</a:t>
            </a:r>
            <a:endParaRPr lang="en-GB" sz="3400" dirty="0">
              <a:latin typeface="Times New Roman"/>
              <a:ea typeface="Times New Roman"/>
            </a:endParaRPr>
          </a:p>
          <a:p>
            <a:endParaRPr lang="en-GB" dirty="0"/>
          </a:p>
        </p:txBody>
      </p:sp>
      <p:pic>
        <p:nvPicPr>
          <p:cNvPr id="4098" name="Picture 2" descr="Image result for do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35973"/>
            <a:ext cx="1789532" cy="178953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doj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180225"/>
            <a:ext cx="2884659" cy="1514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51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normAutofit fontScale="90000"/>
          </a:bodyPr>
          <a:lstStyle/>
          <a:p>
            <a:r>
              <a:rPr lang="en-GB" sz="4000" b="1" dirty="0" smtClean="0">
                <a:solidFill>
                  <a:srgbClr val="0070C0"/>
                </a:solidFill>
              </a:rPr>
              <a:t>Responsibilities of Subject Ambassadors</a:t>
            </a:r>
            <a:br>
              <a:rPr lang="en-GB" sz="4000" b="1" dirty="0" smtClean="0">
                <a:solidFill>
                  <a:srgbClr val="0070C0"/>
                </a:solidFill>
              </a:rPr>
            </a:br>
            <a:r>
              <a:rPr lang="en-GB" sz="2000" b="1" dirty="0" smtClean="0">
                <a:solidFill>
                  <a:srgbClr val="0070C0"/>
                </a:solidFill>
              </a:rPr>
              <a:t>Children in Y2-Y6- Chosen by teachers.</a:t>
            </a:r>
            <a:endParaRPr lang="en-GB" dirty="0"/>
          </a:p>
        </p:txBody>
      </p:sp>
      <p:sp>
        <p:nvSpPr>
          <p:cNvPr id="3" name="Content Placeholder 2"/>
          <p:cNvSpPr>
            <a:spLocks noGrp="1"/>
          </p:cNvSpPr>
          <p:nvPr>
            <p:ph idx="1"/>
          </p:nvPr>
        </p:nvSpPr>
        <p:spPr>
          <a:xfrm>
            <a:off x="457200" y="1124744"/>
            <a:ext cx="8229600" cy="5328592"/>
          </a:xfrm>
        </p:spPr>
        <p:txBody>
          <a:bodyPr>
            <a:normAutofit fontScale="92500" lnSpcReduction="20000"/>
          </a:bodyPr>
          <a:lstStyle/>
          <a:p>
            <a:pPr marL="457200" indent="-6350">
              <a:lnSpc>
                <a:spcPct val="107000"/>
              </a:lnSpc>
              <a:spcAft>
                <a:spcPts val="0"/>
              </a:spcAft>
            </a:pPr>
            <a:r>
              <a:rPr lang="en-GB" sz="1700" b="1" dirty="0">
                <a:solidFill>
                  <a:srgbClr val="FF0000"/>
                </a:solidFill>
                <a:ea typeface="Comic Sans MS"/>
                <a:cs typeface="Calibri"/>
              </a:rPr>
              <a:t>Role &amp; responsibilities: </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Times New Roman"/>
                <a:cs typeface="Calibri"/>
              </a:rPr>
              <a:t>To share a love of their subject with their class and around school</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Times New Roman"/>
                <a:cs typeface="Calibri"/>
              </a:rPr>
              <a:t>To celebrate subject achievements</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Times New Roman"/>
                <a:cs typeface="Calibri"/>
              </a:rPr>
              <a:t>To introduce competitions and new ideas</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Times New Roman"/>
                <a:cs typeface="Calibri"/>
              </a:rPr>
              <a:t>To raise the profile of their subject in school</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Times New Roman"/>
                <a:cs typeface="Calibri"/>
              </a:rPr>
              <a:t>To lead activities relating to their subject</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Times New Roman"/>
                <a:cs typeface="Calibri"/>
              </a:rPr>
              <a:t>To give the pupils in their class and in school a voice and help them to share their ideas</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Times New Roman"/>
                <a:cs typeface="Calibri"/>
              </a:rPr>
              <a:t>Subject ambassadors should support their Subject Champion to develop a ‘Curriculum for Life’ ethos around St </a:t>
            </a:r>
            <a:r>
              <a:rPr lang="en-GB" sz="1700" dirty="0" smtClean="0">
                <a:solidFill>
                  <a:srgbClr val="000000"/>
                </a:solidFill>
                <a:ea typeface="Times New Roman"/>
                <a:cs typeface="Calibri"/>
              </a:rPr>
              <a:t>Gregory’s</a:t>
            </a:r>
          </a:p>
          <a:p>
            <a:pPr lvl="0">
              <a:lnSpc>
                <a:spcPct val="104000"/>
              </a:lnSpc>
              <a:spcAft>
                <a:spcPts val="25"/>
              </a:spcAft>
              <a:buFont typeface="Symbol"/>
              <a:buChar char=""/>
            </a:pPr>
            <a:endParaRPr lang="en-GB" sz="1700" dirty="0">
              <a:solidFill>
                <a:srgbClr val="000000"/>
              </a:solidFill>
              <a:latin typeface="Comic Sans MS"/>
              <a:ea typeface="Comic Sans MS"/>
              <a:cs typeface="Comic Sans MS"/>
            </a:endParaRPr>
          </a:p>
          <a:p>
            <a:pPr marL="457200" indent="-6350">
              <a:lnSpc>
                <a:spcPct val="107000"/>
              </a:lnSpc>
              <a:spcAft>
                <a:spcPts val="0"/>
              </a:spcAft>
            </a:pPr>
            <a:r>
              <a:rPr lang="en-GB" sz="1700" b="1" dirty="0">
                <a:solidFill>
                  <a:srgbClr val="FF0000"/>
                </a:solidFill>
                <a:ea typeface="Comic Sans MS"/>
                <a:cs typeface="Calibri"/>
              </a:rPr>
              <a:t>Qualities/Skills required: </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Comic Sans MS"/>
                <a:cs typeface="Calibri"/>
              </a:rPr>
              <a:t>To be a good team member </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Comic Sans MS"/>
                <a:cs typeface="Calibri"/>
              </a:rPr>
              <a:t>To be able to develop good relationships with pupils of all ages and be able to encourage them </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Comic Sans MS"/>
                <a:cs typeface="Calibri"/>
              </a:rPr>
              <a:t>Be a positive role model and have a good attitude towards learning and maths</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Comic Sans MS"/>
                <a:cs typeface="Calibri"/>
              </a:rPr>
              <a:t>Be able to recognise other pupils’ achievements </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Comic Sans MS"/>
                <a:cs typeface="Calibri"/>
              </a:rPr>
              <a:t>To have clear and open communication with staff at St. Gregory’s </a:t>
            </a:r>
            <a:endParaRPr lang="en-GB" sz="1700" dirty="0">
              <a:solidFill>
                <a:srgbClr val="000000"/>
              </a:solidFill>
              <a:latin typeface="Comic Sans MS"/>
              <a:ea typeface="Comic Sans MS"/>
              <a:cs typeface="Comic Sans MS"/>
            </a:endParaRPr>
          </a:p>
          <a:p>
            <a:pPr marL="57150" indent="0">
              <a:lnSpc>
                <a:spcPct val="107000"/>
              </a:lnSpc>
              <a:spcAft>
                <a:spcPts val="0"/>
              </a:spcAft>
              <a:buNone/>
            </a:pPr>
            <a:endParaRPr lang="en-GB" sz="1700" dirty="0">
              <a:solidFill>
                <a:srgbClr val="000000"/>
              </a:solidFill>
              <a:latin typeface="Comic Sans MS"/>
              <a:ea typeface="Comic Sans MS"/>
              <a:cs typeface="Comic Sans MS"/>
            </a:endParaRPr>
          </a:p>
          <a:p>
            <a:pPr marL="457200" indent="-6350">
              <a:lnSpc>
                <a:spcPct val="104000"/>
              </a:lnSpc>
              <a:spcAft>
                <a:spcPts val="0"/>
              </a:spcAft>
            </a:pPr>
            <a:r>
              <a:rPr lang="en-GB" sz="1700" b="1" dirty="0">
                <a:solidFill>
                  <a:srgbClr val="FF0000"/>
                </a:solidFill>
                <a:ea typeface="Comic Sans MS"/>
                <a:cs typeface="Calibri"/>
              </a:rPr>
              <a:t>Commitment: </a:t>
            </a:r>
            <a:endParaRPr lang="en-GB" sz="1700" dirty="0">
              <a:solidFill>
                <a:srgbClr val="000000"/>
              </a:solidFill>
              <a:latin typeface="Comic Sans MS"/>
              <a:ea typeface="Comic Sans MS"/>
              <a:cs typeface="Comic Sans MS"/>
            </a:endParaRPr>
          </a:p>
          <a:p>
            <a:pPr lvl="0">
              <a:lnSpc>
                <a:spcPct val="104000"/>
              </a:lnSpc>
              <a:buFont typeface="Symbol"/>
              <a:buChar char=""/>
            </a:pPr>
            <a:r>
              <a:rPr lang="en-GB" sz="1700" dirty="0">
                <a:solidFill>
                  <a:srgbClr val="000000"/>
                </a:solidFill>
                <a:ea typeface="Comic Sans MS"/>
                <a:cs typeface="Calibri"/>
              </a:rPr>
              <a:t>On-going commitment to be a good role-model</a:t>
            </a:r>
            <a:endParaRPr lang="en-GB" sz="1700" dirty="0">
              <a:solidFill>
                <a:srgbClr val="000000"/>
              </a:solidFill>
              <a:latin typeface="Comic Sans MS"/>
              <a:ea typeface="Comic Sans MS"/>
              <a:cs typeface="Comic Sans MS"/>
            </a:endParaRPr>
          </a:p>
          <a:p>
            <a:pPr lvl="0">
              <a:lnSpc>
                <a:spcPct val="104000"/>
              </a:lnSpc>
              <a:spcAft>
                <a:spcPts val="25"/>
              </a:spcAft>
              <a:buFont typeface="Symbol"/>
              <a:buChar char=""/>
            </a:pPr>
            <a:r>
              <a:rPr lang="en-GB" sz="1700" dirty="0">
                <a:solidFill>
                  <a:srgbClr val="000000"/>
                </a:solidFill>
                <a:ea typeface="Comic Sans MS"/>
                <a:cs typeface="Calibri"/>
              </a:rPr>
              <a:t>Use of playtimes/lunchtimes to arrange events when required.</a:t>
            </a:r>
            <a:r>
              <a:rPr lang="en-GB" sz="1700" dirty="0">
                <a:solidFill>
                  <a:srgbClr val="000000"/>
                </a:solidFill>
                <a:ea typeface="Times New Roman"/>
                <a:cs typeface="Calibri"/>
              </a:rPr>
              <a:t> </a:t>
            </a:r>
            <a:endParaRPr lang="en-GB" sz="1700" dirty="0">
              <a:solidFill>
                <a:srgbClr val="000000"/>
              </a:solidFill>
              <a:latin typeface="Comic Sans MS"/>
              <a:ea typeface="Comic Sans MS"/>
              <a:cs typeface="Comic Sans MS"/>
            </a:endParaRPr>
          </a:p>
          <a:p>
            <a:endParaRPr lang="en-GB" sz="1400" dirty="0"/>
          </a:p>
        </p:txBody>
      </p:sp>
      <p:pic>
        <p:nvPicPr>
          <p:cNvPr id="4" name="Picture 3" descr="StG boy and girl celeb"/>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052736"/>
            <a:ext cx="1284605" cy="1339850"/>
          </a:xfrm>
          <a:prstGeom prst="rect">
            <a:avLst/>
          </a:prstGeom>
          <a:noFill/>
          <a:ln>
            <a:noFill/>
          </a:ln>
        </p:spPr>
      </p:pic>
    </p:spTree>
    <p:extLst>
      <p:ext uri="{BB962C8B-B14F-4D97-AF65-F5344CB8AC3E}">
        <p14:creationId xmlns:p14="http://schemas.microsoft.com/office/powerpoint/2010/main" val="18147735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8229600" cy="1143000"/>
          </a:xfrm>
        </p:spPr>
        <p:txBody>
          <a:bodyPr/>
          <a:lstStyle/>
          <a:p>
            <a:r>
              <a:rPr lang="en-GB" sz="3600" b="1" dirty="0">
                <a:solidFill>
                  <a:srgbClr val="0070C0"/>
                </a:solidFill>
              </a:rPr>
              <a:t>Responsibilities of </a:t>
            </a:r>
            <a:r>
              <a:rPr lang="en-GB" sz="3600" b="1" dirty="0" smtClean="0">
                <a:solidFill>
                  <a:srgbClr val="0070C0"/>
                </a:solidFill>
              </a:rPr>
              <a:t>School Council</a:t>
            </a:r>
            <a:r>
              <a:rPr lang="en-GB" sz="3600" b="1" dirty="0">
                <a:solidFill>
                  <a:srgbClr val="0070C0"/>
                </a:solidFill>
              </a:rPr>
              <a:t/>
            </a:r>
            <a:br>
              <a:rPr lang="en-GB" sz="3600" b="1" dirty="0">
                <a:solidFill>
                  <a:srgbClr val="0070C0"/>
                </a:solidFill>
              </a:rPr>
            </a:br>
            <a:r>
              <a:rPr lang="en-GB" sz="1800" b="1" dirty="0" smtClean="0">
                <a:solidFill>
                  <a:srgbClr val="0070C0"/>
                </a:solidFill>
              </a:rPr>
              <a:t>Boy and Girl from each class- Voted for by peers.</a:t>
            </a:r>
            <a:endParaRPr lang="en-GB" dirty="0"/>
          </a:p>
        </p:txBody>
      </p:sp>
      <p:sp>
        <p:nvSpPr>
          <p:cNvPr id="3" name="Content Placeholder 2"/>
          <p:cNvSpPr>
            <a:spLocks noGrp="1"/>
          </p:cNvSpPr>
          <p:nvPr>
            <p:ph idx="1"/>
          </p:nvPr>
        </p:nvSpPr>
        <p:spPr>
          <a:xfrm>
            <a:off x="251520" y="836712"/>
            <a:ext cx="8568952" cy="5688632"/>
          </a:xfrm>
        </p:spPr>
        <p:txBody>
          <a:bodyPr>
            <a:normAutofit fontScale="25000" lnSpcReduction="20000"/>
          </a:bodyPr>
          <a:lstStyle/>
          <a:p>
            <a:pPr marL="0" indent="0" fontAlgn="t">
              <a:buNone/>
            </a:pPr>
            <a:r>
              <a:rPr lang="en-GB" sz="4400" dirty="0"/>
              <a:t>A school council represents the views of all pupils. It gives children the opportunity to make their voices heard and feel part of the whole school community.</a:t>
            </a:r>
          </a:p>
          <a:p>
            <a:pPr marL="0" indent="0" fontAlgn="t">
              <a:buNone/>
            </a:pPr>
            <a:r>
              <a:rPr lang="en-GB" sz="4400" dirty="0"/>
              <a:t>A school council helps to make changes and improvements, and tries to make the school a nicer place for everyone.</a:t>
            </a:r>
          </a:p>
          <a:p>
            <a:pPr marL="0" indent="0" fontAlgn="t">
              <a:buNone/>
            </a:pPr>
            <a:r>
              <a:rPr lang="en-GB" sz="4400" b="1" dirty="0" smtClean="0"/>
              <a:t>	Election </a:t>
            </a:r>
            <a:r>
              <a:rPr lang="en-GB" sz="4400" b="1" dirty="0"/>
              <a:t>Process</a:t>
            </a:r>
            <a:endParaRPr lang="en-GB" sz="4400" dirty="0"/>
          </a:p>
          <a:p>
            <a:pPr marL="0" indent="0" fontAlgn="t">
              <a:buNone/>
            </a:pPr>
            <a:r>
              <a:rPr lang="en-GB" sz="4400" dirty="0" smtClean="0"/>
              <a:t>	</a:t>
            </a:r>
            <a:r>
              <a:rPr lang="en-GB" sz="4400" dirty="0"/>
              <a:t> At St Gregory’s, every class in Key Stage 2 chooses two representatives to be members of the school council.</a:t>
            </a:r>
          </a:p>
          <a:p>
            <a:pPr marL="0" indent="0" fontAlgn="t">
              <a:buNone/>
            </a:pPr>
            <a:r>
              <a:rPr lang="en-GB" sz="4400" dirty="0" smtClean="0"/>
              <a:t>	Voting </a:t>
            </a:r>
            <a:r>
              <a:rPr lang="en-GB" sz="4400" dirty="0"/>
              <a:t>for council members takes place at the beginning of the school year.</a:t>
            </a:r>
          </a:p>
          <a:p>
            <a:pPr marL="0" indent="0" fontAlgn="t">
              <a:buNone/>
            </a:pPr>
            <a:r>
              <a:rPr lang="en-GB" sz="4400" dirty="0" smtClean="0"/>
              <a:t>	Before </a:t>
            </a:r>
            <a:r>
              <a:rPr lang="en-GB" sz="4400" dirty="0"/>
              <a:t>they are voted for, nominees have to give a speech to their class explaining why they want to be on the council.</a:t>
            </a:r>
          </a:p>
          <a:p>
            <a:pPr marL="0" indent="0" fontAlgn="t">
              <a:buNone/>
            </a:pPr>
            <a:r>
              <a:rPr lang="en-GB" sz="4400" b="1" dirty="0">
                <a:solidFill>
                  <a:srgbClr val="FF0000"/>
                </a:solidFill>
              </a:rPr>
              <a:t>What makes a good school councillor?</a:t>
            </a:r>
            <a:endParaRPr lang="en-GB" sz="4400" dirty="0">
              <a:solidFill>
                <a:srgbClr val="FF0000"/>
              </a:solidFill>
            </a:endParaRPr>
          </a:p>
          <a:p>
            <a:pPr marL="0" indent="0" fontAlgn="t">
              <a:buNone/>
            </a:pPr>
            <a:r>
              <a:rPr lang="en-GB" sz="4400" dirty="0"/>
              <a:t>A School Councillor needs to be able to:</a:t>
            </a:r>
          </a:p>
          <a:p>
            <a:pPr marL="0" lvl="0" indent="0" fontAlgn="t">
              <a:buNone/>
            </a:pPr>
            <a:r>
              <a:rPr lang="en-GB" sz="4400" dirty="0"/>
              <a:t>speak out</a:t>
            </a:r>
          </a:p>
          <a:p>
            <a:pPr marL="0" lvl="0" indent="0" fontAlgn="t">
              <a:buNone/>
            </a:pPr>
            <a:r>
              <a:rPr lang="en-GB" sz="4400" dirty="0"/>
              <a:t>take their role seriously</a:t>
            </a:r>
          </a:p>
          <a:p>
            <a:pPr marL="0" lvl="0" indent="0" fontAlgn="t">
              <a:buNone/>
            </a:pPr>
            <a:r>
              <a:rPr lang="en-GB" sz="4400" dirty="0"/>
              <a:t>put across good ideas</a:t>
            </a:r>
          </a:p>
          <a:p>
            <a:pPr marL="0" lvl="0" indent="0" fontAlgn="t">
              <a:buNone/>
            </a:pPr>
            <a:r>
              <a:rPr lang="en-GB" sz="4400" dirty="0"/>
              <a:t>care for others</a:t>
            </a:r>
          </a:p>
          <a:p>
            <a:pPr marL="0" lvl="0" indent="0" fontAlgn="t">
              <a:buNone/>
            </a:pPr>
            <a:r>
              <a:rPr lang="en-GB" sz="4400" dirty="0"/>
              <a:t>be a good role model who can be trusted</a:t>
            </a:r>
          </a:p>
          <a:p>
            <a:pPr marL="0" lvl="0" indent="0" fontAlgn="t">
              <a:buNone/>
            </a:pPr>
            <a:r>
              <a:rPr lang="en-GB" sz="4400" dirty="0"/>
              <a:t>be reliable</a:t>
            </a:r>
          </a:p>
          <a:p>
            <a:pPr marL="0" lvl="0" indent="0" fontAlgn="t">
              <a:buNone/>
            </a:pPr>
            <a:r>
              <a:rPr lang="en-GB" sz="4400" dirty="0"/>
              <a:t>keep to the subject</a:t>
            </a:r>
          </a:p>
          <a:p>
            <a:pPr marL="0" lvl="0" indent="0" fontAlgn="t">
              <a:buNone/>
            </a:pPr>
            <a:r>
              <a:rPr lang="en-GB" sz="4400" dirty="0"/>
              <a:t>show enthusiasm</a:t>
            </a:r>
          </a:p>
          <a:p>
            <a:pPr marL="0" indent="0" fontAlgn="t">
              <a:buNone/>
            </a:pPr>
            <a:r>
              <a:rPr lang="en-GB" sz="4400" b="1" dirty="0" smtClean="0"/>
              <a:t>	</a:t>
            </a:r>
            <a:r>
              <a:rPr lang="en-GB" sz="4400" b="1" dirty="0" smtClean="0">
                <a:solidFill>
                  <a:srgbClr val="FF0000"/>
                </a:solidFill>
              </a:rPr>
              <a:t>What </a:t>
            </a:r>
            <a:r>
              <a:rPr lang="en-GB" sz="4400" b="1" dirty="0">
                <a:solidFill>
                  <a:srgbClr val="FF0000"/>
                </a:solidFill>
              </a:rPr>
              <a:t>could they change?</a:t>
            </a:r>
            <a:endParaRPr lang="en-GB" sz="4400" dirty="0">
              <a:solidFill>
                <a:srgbClr val="FF0000"/>
              </a:solidFill>
            </a:endParaRPr>
          </a:p>
          <a:p>
            <a:pPr marL="0" indent="0" fontAlgn="t">
              <a:buNone/>
            </a:pPr>
            <a:r>
              <a:rPr lang="en-GB" sz="4400" dirty="0"/>
              <a:t>There are many projects and aspects of school life that the </a:t>
            </a:r>
            <a:endParaRPr lang="en-GB" sz="4400" dirty="0" smtClean="0"/>
          </a:p>
          <a:p>
            <a:pPr marL="0" indent="0" fontAlgn="t">
              <a:buNone/>
            </a:pPr>
            <a:r>
              <a:rPr lang="en-GB" sz="4400" dirty="0" smtClean="0"/>
              <a:t>School </a:t>
            </a:r>
            <a:r>
              <a:rPr lang="en-GB" sz="4400" dirty="0"/>
              <a:t>Council could get involved with. Here are some examples:</a:t>
            </a:r>
          </a:p>
          <a:p>
            <a:pPr marL="0" lvl="0" indent="0" fontAlgn="t">
              <a:buNone/>
            </a:pPr>
            <a:r>
              <a:rPr lang="en-GB" sz="4400" dirty="0"/>
              <a:t>Lunchtimes/Playtimes</a:t>
            </a:r>
          </a:p>
          <a:p>
            <a:pPr marL="0" lvl="0" indent="0" fontAlgn="t">
              <a:buNone/>
            </a:pPr>
            <a:r>
              <a:rPr lang="en-GB" sz="4400" dirty="0"/>
              <a:t>Areas around school e.g. cloakrooms, toilets</a:t>
            </a:r>
          </a:p>
          <a:p>
            <a:pPr marL="0" lvl="0" indent="0" fontAlgn="t">
              <a:buNone/>
            </a:pPr>
            <a:r>
              <a:rPr lang="en-GB" sz="4400" dirty="0"/>
              <a:t>Equipment for our playground</a:t>
            </a:r>
          </a:p>
          <a:p>
            <a:pPr marL="0" lvl="0" indent="0" fontAlgn="t">
              <a:buNone/>
            </a:pPr>
            <a:r>
              <a:rPr lang="en-GB" sz="4400" dirty="0"/>
              <a:t>ICT equipment/suggest apps for iPads</a:t>
            </a:r>
          </a:p>
          <a:p>
            <a:pPr marL="0" lvl="0" indent="0" fontAlgn="t">
              <a:buNone/>
            </a:pPr>
            <a:r>
              <a:rPr lang="en-GB" sz="4400" dirty="0"/>
              <a:t>School environment – Litter – Recycling</a:t>
            </a:r>
          </a:p>
          <a:p>
            <a:pPr marL="0" lvl="0" indent="0" fontAlgn="t">
              <a:buNone/>
            </a:pPr>
            <a:r>
              <a:rPr lang="en-GB" sz="4400" dirty="0"/>
              <a:t>Raise money for charity</a:t>
            </a:r>
          </a:p>
          <a:p>
            <a:pPr marL="0" lvl="0" indent="0" fontAlgn="t">
              <a:buNone/>
            </a:pPr>
            <a:r>
              <a:rPr lang="en-GB" sz="4400" dirty="0"/>
              <a:t>Improve our classrooms</a:t>
            </a:r>
          </a:p>
          <a:p>
            <a:pPr marL="0" lvl="0" indent="0" fontAlgn="t">
              <a:buNone/>
            </a:pPr>
            <a:r>
              <a:rPr lang="en-GB" sz="4400" dirty="0"/>
              <a:t>Help to organise special events/competitions</a:t>
            </a:r>
          </a:p>
          <a:p>
            <a:pPr marL="0" lvl="0" indent="0" fontAlgn="t">
              <a:buNone/>
            </a:pPr>
            <a:r>
              <a:rPr lang="en-GB" sz="4400" dirty="0"/>
              <a:t>Help shape our curriculum</a:t>
            </a:r>
          </a:p>
          <a:p>
            <a:pPr marL="0" indent="0" fontAlgn="t">
              <a:buNone/>
            </a:pPr>
            <a:r>
              <a:rPr lang="en-GB" sz="3600" b="1" dirty="0" smtClean="0"/>
              <a:t>	</a:t>
            </a:r>
            <a:endParaRPr lang="en-GB" dirty="0"/>
          </a:p>
        </p:txBody>
      </p:sp>
      <p:sp>
        <p:nvSpPr>
          <p:cNvPr id="4" name="TextBox 3"/>
          <p:cNvSpPr txBox="1"/>
          <p:nvPr/>
        </p:nvSpPr>
        <p:spPr>
          <a:xfrm>
            <a:off x="4572000" y="4869160"/>
            <a:ext cx="2880320" cy="1495794"/>
          </a:xfrm>
          <a:prstGeom prst="rect">
            <a:avLst/>
          </a:prstGeom>
          <a:noFill/>
        </p:spPr>
        <p:txBody>
          <a:bodyPr wrap="square" rtlCol="0">
            <a:spAutoFit/>
          </a:bodyPr>
          <a:lstStyle/>
          <a:p>
            <a:pPr lvl="0" fontAlgn="t">
              <a:spcBef>
                <a:spcPct val="20000"/>
              </a:spcBef>
            </a:pPr>
            <a:r>
              <a:rPr lang="en-GB" sz="1200" b="1" dirty="0">
                <a:solidFill>
                  <a:srgbClr val="FF0000"/>
                </a:solidFill>
              </a:rPr>
              <a:t>How do pupils contribute their ideas?</a:t>
            </a:r>
            <a:endParaRPr lang="en-GB" sz="1200" dirty="0">
              <a:solidFill>
                <a:srgbClr val="FF0000"/>
              </a:solidFill>
            </a:endParaRPr>
          </a:p>
          <a:p>
            <a:pPr lvl="0" fontAlgn="t">
              <a:spcBef>
                <a:spcPct val="20000"/>
              </a:spcBef>
            </a:pPr>
            <a:r>
              <a:rPr lang="en-GB" sz="1200" dirty="0" smtClean="0">
                <a:solidFill>
                  <a:prstClr val="black"/>
                </a:solidFill>
              </a:rPr>
              <a:t>Children </a:t>
            </a:r>
            <a:r>
              <a:rPr lang="en-GB" sz="1200" dirty="0">
                <a:solidFill>
                  <a:prstClr val="black"/>
                </a:solidFill>
              </a:rPr>
              <a:t>can put their ideas forward to the school council </a:t>
            </a:r>
            <a:r>
              <a:rPr lang="en-GB" sz="1200" dirty="0" smtClean="0">
                <a:solidFill>
                  <a:prstClr val="black"/>
                </a:solidFill>
              </a:rPr>
              <a:t>by speaking </a:t>
            </a:r>
            <a:r>
              <a:rPr lang="en-GB" sz="1200" dirty="0">
                <a:solidFill>
                  <a:prstClr val="black"/>
                </a:solidFill>
              </a:rPr>
              <a:t>to a school council representative.</a:t>
            </a:r>
          </a:p>
          <a:p>
            <a:pPr lvl="0">
              <a:spcBef>
                <a:spcPct val="20000"/>
              </a:spcBef>
            </a:pPr>
            <a:r>
              <a:rPr lang="en-GB" sz="1200" dirty="0" smtClean="0">
                <a:solidFill>
                  <a:prstClr val="black"/>
                </a:solidFill>
              </a:rPr>
              <a:t>Posting </a:t>
            </a:r>
            <a:r>
              <a:rPr lang="en-GB" sz="1200" dirty="0">
                <a:solidFill>
                  <a:prstClr val="black"/>
                </a:solidFill>
              </a:rPr>
              <a:t>ideas in the suggestion box  </a:t>
            </a:r>
            <a:r>
              <a:rPr lang="en-GB" sz="1200" dirty="0" smtClean="0">
                <a:solidFill>
                  <a:prstClr val="black"/>
                </a:solidFill>
              </a:rPr>
              <a:t>writing </a:t>
            </a:r>
            <a:r>
              <a:rPr lang="en-GB" sz="1200" dirty="0">
                <a:solidFill>
                  <a:prstClr val="black"/>
                </a:solidFill>
              </a:rPr>
              <a:t>suggestions and handing them to councillors </a:t>
            </a:r>
          </a:p>
        </p:txBody>
      </p:sp>
      <p:sp>
        <p:nvSpPr>
          <p:cNvPr id="5" name="TextBox 4"/>
          <p:cNvSpPr txBox="1"/>
          <p:nvPr/>
        </p:nvSpPr>
        <p:spPr>
          <a:xfrm>
            <a:off x="4932040" y="2420888"/>
            <a:ext cx="3456384" cy="2936188"/>
          </a:xfrm>
          <a:prstGeom prst="rect">
            <a:avLst/>
          </a:prstGeom>
          <a:noFill/>
        </p:spPr>
        <p:txBody>
          <a:bodyPr wrap="square" rtlCol="0">
            <a:spAutoFit/>
          </a:bodyPr>
          <a:lstStyle/>
          <a:p>
            <a:pPr lvl="0" fontAlgn="t">
              <a:spcBef>
                <a:spcPct val="20000"/>
              </a:spcBef>
            </a:pPr>
            <a:r>
              <a:rPr lang="en-GB" sz="1200" b="1" dirty="0">
                <a:solidFill>
                  <a:srgbClr val="FF0000"/>
                </a:solidFill>
              </a:rPr>
              <a:t>What will our school council do?</a:t>
            </a:r>
            <a:endParaRPr lang="en-GB" sz="1200" dirty="0">
              <a:solidFill>
                <a:srgbClr val="FF0000"/>
              </a:solidFill>
            </a:endParaRPr>
          </a:p>
          <a:p>
            <a:pPr lvl="0" fontAlgn="t">
              <a:spcBef>
                <a:spcPct val="20000"/>
              </a:spcBef>
            </a:pPr>
            <a:r>
              <a:rPr lang="en-GB" sz="1200" dirty="0" smtClean="0">
                <a:solidFill>
                  <a:prstClr val="black"/>
                </a:solidFill>
              </a:rPr>
              <a:t>We </a:t>
            </a:r>
            <a:r>
              <a:rPr lang="en-GB" sz="1200" dirty="0">
                <a:solidFill>
                  <a:prstClr val="black"/>
                </a:solidFill>
              </a:rPr>
              <a:t>will hold regular meetings to discuss ways in which we can improve our school. The Councillors will present the views of their classmates. They will provide feedback in a </a:t>
            </a:r>
            <a:r>
              <a:rPr lang="en-GB" sz="1200" dirty="0" smtClean="0">
                <a:solidFill>
                  <a:prstClr val="black"/>
                </a:solidFill>
              </a:rPr>
              <a:t>number </a:t>
            </a:r>
            <a:r>
              <a:rPr lang="en-GB" sz="1200" dirty="0">
                <a:solidFill>
                  <a:prstClr val="black"/>
                </a:solidFill>
              </a:rPr>
              <a:t>of ways:</a:t>
            </a:r>
          </a:p>
          <a:p>
            <a:pPr lvl="0" fontAlgn="t">
              <a:spcBef>
                <a:spcPct val="20000"/>
              </a:spcBef>
            </a:pPr>
            <a:r>
              <a:rPr lang="en-GB" sz="1200" dirty="0" smtClean="0">
                <a:solidFill>
                  <a:prstClr val="black"/>
                </a:solidFill>
              </a:rPr>
              <a:t>through </a:t>
            </a:r>
            <a:r>
              <a:rPr lang="en-GB" sz="1200" dirty="0">
                <a:solidFill>
                  <a:prstClr val="black"/>
                </a:solidFill>
              </a:rPr>
              <a:t>the school website</a:t>
            </a:r>
          </a:p>
          <a:p>
            <a:pPr lvl="0" fontAlgn="t">
              <a:spcBef>
                <a:spcPct val="20000"/>
              </a:spcBef>
            </a:pPr>
            <a:r>
              <a:rPr lang="en-GB" sz="1200" dirty="0" smtClean="0">
                <a:solidFill>
                  <a:prstClr val="black"/>
                </a:solidFill>
              </a:rPr>
              <a:t>in </a:t>
            </a:r>
            <a:r>
              <a:rPr lang="en-GB" sz="1200" dirty="0">
                <a:solidFill>
                  <a:prstClr val="black"/>
                </a:solidFill>
              </a:rPr>
              <a:t>class discussions and assemblies</a:t>
            </a:r>
          </a:p>
          <a:p>
            <a:pPr lvl="0" fontAlgn="t">
              <a:spcBef>
                <a:spcPct val="20000"/>
              </a:spcBef>
            </a:pPr>
            <a:r>
              <a:rPr lang="en-GB" sz="1200" dirty="0" smtClean="0">
                <a:solidFill>
                  <a:prstClr val="black"/>
                </a:solidFill>
              </a:rPr>
              <a:t>using </a:t>
            </a:r>
            <a:r>
              <a:rPr lang="en-GB" sz="1200" dirty="0">
                <a:solidFill>
                  <a:prstClr val="black"/>
                </a:solidFill>
              </a:rPr>
              <a:t>the School Council noticeboard.</a:t>
            </a:r>
          </a:p>
          <a:p>
            <a:pPr lvl="0" fontAlgn="t">
              <a:spcBef>
                <a:spcPct val="20000"/>
              </a:spcBef>
            </a:pPr>
            <a:r>
              <a:rPr lang="en-GB" sz="1200" dirty="0" smtClean="0">
                <a:solidFill>
                  <a:prstClr val="black"/>
                </a:solidFill>
              </a:rPr>
              <a:t>The </a:t>
            </a:r>
            <a:r>
              <a:rPr lang="en-GB" sz="1200" dirty="0">
                <a:solidFill>
                  <a:prstClr val="black"/>
                </a:solidFill>
              </a:rPr>
              <a:t>school council also meet with the school governors to discuss their plans for the year ahead.</a:t>
            </a:r>
          </a:p>
          <a:p>
            <a:pPr lvl="0" fontAlgn="t">
              <a:spcBef>
                <a:spcPct val="20000"/>
              </a:spcBef>
            </a:pPr>
            <a:r>
              <a:rPr lang="en-GB" sz="4400" dirty="0">
                <a:solidFill>
                  <a:prstClr val="black"/>
                </a:solidFill>
              </a:rPr>
              <a:t> </a:t>
            </a:r>
          </a:p>
        </p:txBody>
      </p:sp>
    </p:spTree>
    <p:extLst>
      <p:ext uri="{BB962C8B-B14F-4D97-AF65-F5344CB8AC3E}">
        <p14:creationId xmlns:p14="http://schemas.microsoft.com/office/powerpoint/2010/main" val="37495501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solidFill>
                  <a:srgbClr val="0070C0"/>
                </a:solidFill>
              </a:rPr>
              <a:t>Responsibilities of </a:t>
            </a:r>
            <a:r>
              <a:rPr lang="en-GB" sz="3600" b="1" dirty="0" smtClean="0">
                <a:solidFill>
                  <a:srgbClr val="0070C0"/>
                </a:solidFill>
              </a:rPr>
              <a:t>Playtime Buddies</a:t>
            </a:r>
            <a:r>
              <a:rPr lang="en-GB" sz="3600" b="1" dirty="0">
                <a:solidFill>
                  <a:srgbClr val="0070C0"/>
                </a:solidFill>
              </a:rPr>
              <a:t/>
            </a:r>
            <a:br>
              <a:rPr lang="en-GB" sz="3600" b="1" dirty="0">
                <a:solidFill>
                  <a:srgbClr val="0070C0"/>
                </a:solidFill>
              </a:rPr>
            </a:br>
            <a:r>
              <a:rPr lang="en-GB" sz="1800" b="1" dirty="0" smtClean="0">
                <a:solidFill>
                  <a:srgbClr val="0070C0"/>
                </a:solidFill>
              </a:rPr>
              <a:t>Y5 children- Chosen by teachers</a:t>
            </a:r>
            <a:endParaRPr lang="en-GB" dirty="0"/>
          </a:p>
        </p:txBody>
      </p:sp>
      <p:sp>
        <p:nvSpPr>
          <p:cNvPr id="3" name="Content Placeholder 2"/>
          <p:cNvSpPr>
            <a:spLocks noGrp="1"/>
          </p:cNvSpPr>
          <p:nvPr>
            <p:ph idx="1"/>
          </p:nvPr>
        </p:nvSpPr>
        <p:spPr/>
        <p:txBody>
          <a:bodyPr>
            <a:normAutofit fontScale="40000" lnSpcReduction="20000"/>
          </a:bodyPr>
          <a:lstStyle/>
          <a:p>
            <a:pPr marL="0" indent="0">
              <a:buNone/>
            </a:pPr>
            <a:r>
              <a:rPr lang="en-GB" dirty="0"/>
              <a:t>Peer Advocacy is when a pupil speaks up for another pupils who is too shy, worried or frightened to say how they feel.</a:t>
            </a:r>
          </a:p>
          <a:p>
            <a:pPr marL="0" indent="0">
              <a:buNone/>
            </a:pPr>
            <a:r>
              <a:rPr lang="en-GB" dirty="0"/>
              <a:t>The role of the peer advocate/buddy is to listen to other pupils in school and on the yard and help them to make their views known.</a:t>
            </a:r>
          </a:p>
          <a:p>
            <a:pPr marL="0" indent="0">
              <a:buNone/>
            </a:pPr>
            <a:r>
              <a:rPr lang="en-GB" dirty="0" smtClean="0"/>
              <a:t>Children are trained </a:t>
            </a:r>
            <a:r>
              <a:rPr lang="en-GB" dirty="0"/>
              <a:t>in school </a:t>
            </a:r>
            <a:r>
              <a:rPr lang="en-GB" dirty="0" smtClean="0"/>
              <a:t>to </a:t>
            </a:r>
            <a:r>
              <a:rPr lang="en-GB" dirty="0"/>
              <a:t>develop listening and communication skills so that </a:t>
            </a:r>
            <a:r>
              <a:rPr lang="en-GB" dirty="0" smtClean="0"/>
              <a:t>they can </a:t>
            </a:r>
            <a:r>
              <a:rPr lang="en-GB" dirty="0"/>
              <a:t>support other pupils. They will also learn when to get help from an adult if they need it. Buddies will be trained and supported by Mrs Green and Miss Blanchard</a:t>
            </a:r>
            <a:r>
              <a:rPr lang="en-GB" dirty="0" smtClean="0"/>
              <a:t>.</a:t>
            </a:r>
            <a:endParaRPr lang="en-GB" dirty="0"/>
          </a:p>
          <a:p>
            <a:pPr marL="0" indent="0">
              <a:buNone/>
            </a:pPr>
            <a:r>
              <a:rPr lang="en-GB" b="1" dirty="0">
                <a:solidFill>
                  <a:srgbClr val="FF0000"/>
                </a:solidFill>
              </a:rPr>
              <a:t>The benefits of Buddies in school include;</a:t>
            </a:r>
          </a:p>
          <a:p>
            <a:pPr lvl="0">
              <a:buFont typeface="Wingdings" panose="05000000000000000000" pitchFamily="2" charset="2"/>
              <a:buChar char="Ø"/>
            </a:pPr>
            <a:r>
              <a:rPr lang="en-GB" dirty="0"/>
              <a:t>Reducing incidents on the playground</a:t>
            </a:r>
          </a:p>
          <a:p>
            <a:pPr lvl="0">
              <a:buFont typeface="Wingdings" panose="05000000000000000000" pitchFamily="2" charset="2"/>
              <a:buChar char="Ø"/>
            </a:pPr>
            <a:r>
              <a:rPr lang="en-GB" dirty="0"/>
              <a:t>Creating an environment in which pupils feel able to talk about their worries and are more confident that they will be supported</a:t>
            </a:r>
          </a:p>
          <a:p>
            <a:pPr lvl="0">
              <a:buFont typeface="Wingdings" panose="05000000000000000000" pitchFamily="2" charset="2"/>
              <a:buChar char="Ø"/>
            </a:pPr>
            <a:r>
              <a:rPr lang="en-GB" dirty="0"/>
              <a:t>More arguments are solved quicker so don’t carry on in class</a:t>
            </a:r>
          </a:p>
          <a:p>
            <a:pPr lvl="0">
              <a:buFont typeface="Wingdings" panose="05000000000000000000" pitchFamily="2" charset="2"/>
              <a:buChar char="Ø"/>
            </a:pPr>
            <a:r>
              <a:rPr lang="en-GB" dirty="0"/>
              <a:t>They help to make the playground safer as they are trained in when to get help from a member of staff</a:t>
            </a:r>
          </a:p>
          <a:p>
            <a:pPr lvl="0">
              <a:buFont typeface="Wingdings" panose="05000000000000000000" pitchFamily="2" charset="2"/>
              <a:buChar char="Ø"/>
            </a:pPr>
            <a:r>
              <a:rPr lang="en-GB" dirty="0"/>
              <a:t>They can support new pupils or pupils moving between key stages</a:t>
            </a:r>
            <a:r>
              <a:rPr lang="en-GB" dirty="0" smtClean="0"/>
              <a:t>.</a:t>
            </a:r>
          </a:p>
          <a:p>
            <a:pPr lvl="0">
              <a:buFont typeface="Wingdings" panose="05000000000000000000" pitchFamily="2" charset="2"/>
              <a:buChar char="Ø"/>
            </a:pPr>
            <a:endParaRPr lang="en-GB" dirty="0"/>
          </a:p>
          <a:p>
            <a:pPr marL="0" indent="0">
              <a:buNone/>
            </a:pPr>
            <a:r>
              <a:rPr lang="en-GB" dirty="0"/>
              <a:t> The position of buddy is very highly regarded within the school community. Buddies will be responsible for helping staff ensure the smooth running of playtimes and lunchtimes by supporting children on the playground. </a:t>
            </a:r>
            <a:endParaRPr lang="en-GB" dirty="0" smtClean="0"/>
          </a:p>
          <a:p>
            <a:pPr marL="0" indent="0">
              <a:buNone/>
            </a:pPr>
            <a:endParaRPr lang="en-GB" dirty="0" smtClean="0"/>
          </a:p>
          <a:p>
            <a:pPr marL="0" indent="0">
              <a:buNone/>
            </a:pPr>
            <a:r>
              <a:rPr lang="en-GB" b="1" dirty="0">
                <a:solidFill>
                  <a:srgbClr val="FF0000"/>
                </a:solidFill>
              </a:rPr>
              <a:t>Key responsibilities </a:t>
            </a:r>
          </a:p>
          <a:p>
            <a:pPr lvl="0">
              <a:buFont typeface="Wingdings" panose="05000000000000000000" pitchFamily="2" charset="2"/>
              <a:buChar char="Ø"/>
            </a:pPr>
            <a:r>
              <a:rPr lang="en-GB" dirty="0"/>
              <a:t>Supporting younger children in the dinner hall with routines and processes around hot meals and packed lunches</a:t>
            </a:r>
          </a:p>
          <a:p>
            <a:pPr lvl="0">
              <a:buFont typeface="Wingdings" panose="05000000000000000000" pitchFamily="2" charset="2"/>
              <a:buChar char="Ø"/>
            </a:pPr>
            <a:r>
              <a:rPr lang="en-GB" dirty="0"/>
              <a:t>Spending time on both KS1 and KS2 playgrounds supporting children in their play and introducing new games</a:t>
            </a:r>
          </a:p>
          <a:p>
            <a:pPr lvl="0">
              <a:buFont typeface="Wingdings" panose="05000000000000000000" pitchFamily="2" charset="2"/>
              <a:buChar char="Ø"/>
            </a:pPr>
            <a:r>
              <a:rPr lang="en-GB" dirty="0"/>
              <a:t>Working with children to help them settle friendship problems in a fair way</a:t>
            </a:r>
          </a:p>
          <a:p>
            <a:pPr lvl="0">
              <a:buFont typeface="Wingdings" panose="05000000000000000000" pitchFamily="2" charset="2"/>
              <a:buChar char="Ø"/>
            </a:pPr>
            <a:r>
              <a:rPr lang="en-GB" dirty="0"/>
              <a:t>Ensuring all children are happy and included in play</a:t>
            </a:r>
          </a:p>
          <a:p>
            <a:pPr marL="0" indent="0">
              <a:buNone/>
            </a:pPr>
            <a:endParaRPr lang="en-GB" dirty="0"/>
          </a:p>
        </p:txBody>
      </p:sp>
    </p:spTree>
    <p:extLst>
      <p:ext uri="{BB962C8B-B14F-4D97-AF65-F5344CB8AC3E}">
        <p14:creationId xmlns:p14="http://schemas.microsoft.com/office/powerpoint/2010/main" val="34639364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Our </a:t>
            </a:r>
            <a:r>
              <a:rPr lang="en-GB" sz="4000" b="1" dirty="0">
                <a:solidFill>
                  <a:srgbClr val="0070C0"/>
                </a:solidFill>
              </a:rPr>
              <a:t>P</a:t>
            </a:r>
            <a:r>
              <a:rPr lang="en-GB" sz="4000" b="1" dirty="0" smtClean="0">
                <a:solidFill>
                  <a:srgbClr val="0070C0"/>
                </a:solidFill>
              </a:rPr>
              <a:t>rayer Life</a:t>
            </a:r>
            <a:endParaRPr lang="en-GB" dirty="0"/>
          </a:p>
        </p:txBody>
      </p:sp>
      <p:sp>
        <p:nvSpPr>
          <p:cNvPr id="3" name="Content Placeholder 2"/>
          <p:cNvSpPr>
            <a:spLocks noGrp="1"/>
          </p:cNvSpPr>
          <p:nvPr>
            <p:ph idx="1"/>
          </p:nvPr>
        </p:nvSpPr>
        <p:spPr>
          <a:xfrm>
            <a:off x="467544" y="1644233"/>
            <a:ext cx="8229600" cy="4881111"/>
          </a:xfrm>
        </p:spPr>
        <p:txBody>
          <a:bodyPr>
            <a:normAutofit fontScale="62500" lnSpcReduction="20000"/>
          </a:bodyPr>
          <a:lstStyle/>
          <a:p>
            <a:pPr marL="0" indent="0">
              <a:buNone/>
            </a:pPr>
            <a:r>
              <a:rPr lang="en-GB" dirty="0" smtClean="0">
                <a:latin typeface="Calibri" panose="020F0502020204030204" pitchFamily="34" charset="0"/>
              </a:rPr>
              <a:t>St Gregory’s belong to the Parish of Our Lady of the Assumption. Year 4 children prepare and receive the Sacrament of Reconciliation and Holy Communion with the support of the parish and families.  </a:t>
            </a:r>
          </a:p>
          <a:p>
            <a:r>
              <a:rPr lang="en-GB" sz="2900" b="1" dirty="0" smtClean="0">
                <a:solidFill>
                  <a:srgbClr val="7030A0"/>
                </a:solidFill>
                <a:latin typeface="Calibri" panose="020F0502020204030204" pitchFamily="34" charset="0"/>
              </a:rPr>
              <a:t>Our Assemblies</a:t>
            </a:r>
          </a:p>
          <a:p>
            <a:pPr marL="0" lvl="0" indent="0" algn="just" fontAlgn="base">
              <a:spcBef>
                <a:spcPct val="0"/>
              </a:spcBef>
              <a:spcAft>
                <a:spcPct val="0"/>
              </a:spcAft>
              <a:buNone/>
            </a:pPr>
            <a:r>
              <a:rPr lang="en-GB" altLang="en-US" sz="2900" dirty="0" smtClean="0">
                <a:solidFill>
                  <a:srgbClr val="000000"/>
                </a:solidFill>
                <a:latin typeface="Calibri" panose="020F0502020204030204" pitchFamily="34" charset="0"/>
              </a:rPr>
              <a:t>Each </a:t>
            </a:r>
            <a:r>
              <a:rPr lang="en-GB" altLang="en-US" sz="2900" dirty="0">
                <a:solidFill>
                  <a:srgbClr val="000000"/>
                </a:solidFill>
                <a:latin typeface="Calibri" panose="020F0502020204030204" pitchFamily="34" charset="0"/>
              </a:rPr>
              <a:t>of our </a:t>
            </a:r>
            <a:r>
              <a:rPr lang="en-GB" altLang="en-US" sz="2900" dirty="0" smtClean="0">
                <a:solidFill>
                  <a:srgbClr val="000000"/>
                </a:solidFill>
                <a:latin typeface="Calibri" panose="020F0502020204030204" pitchFamily="34" charset="0"/>
              </a:rPr>
              <a:t>Star of the Week Assembly </a:t>
            </a:r>
            <a:r>
              <a:rPr lang="en-GB" altLang="en-US" sz="2900" dirty="0">
                <a:solidFill>
                  <a:srgbClr val="000000"/>
                </a:solidFill>
                <a:latin typeface="Calibri" panose="020F0502020204030204" pitchFamily="34" charset="0"/>
              </a:rPr>
              <a:t>is linked to our Values. The Gospel of Jesus Christ, as expressed in scripture and Church tradition, is at the centre providing direction, motivation and spiritual depth to each of these values</a:t>
            </a:r>
            <a:r>
              <a:rPr lang="en-GB" altLang="en-US" sz="2900" dirty="0" smtClean="0">
                <a:solidFill>
                  <a:srgbClr val="000000"/>
                </a:solidFill>
                <a:latin typeface="Calibri" panose="020F0502020204030204" pitchFamily="34" charset="0"/>
              </a:rPr>
              <a:t>.</a:t>
            </a:r>
          </a:p>
          <a:p>
            <a:pPr marL="0" lvl="0" indent="0" algn="just" fontAlgn="base">
              <a:spcBef>
                <a:spcPct val="0"/>
              </a:spcBef>
              <a:spcAft>
                <a:spcPct val="0"/>
              </a:spcAft>
              <a:buNone/>
            </a:pPr>
            <a:endParaRPr lang="en-GB" altLang="en-US" sz="2900" dirty="0">
              <a:solidFill>
                <a:srgbClr val="000000"/>
              </a:solidFill>
              <a:latin typeface="Calibri" panose="020F0502020204030204" pitchFamily="34" charset="0"/>
            </a:endParaRPr>
          </a:p>
          <a:p>
            <a:pPr algn="just" fontAlgn="base">
              <a:spcBef>
                <a:spcPct val="0"/>
              </a:spcBef>
              <a:spcAft>
                <a:spcPct val="0"/>
              </a:spcAft>
            </a:pPr>
            <a:r>
              <a:rPr lang="en-GB" sz="2900" b="1" dirty="0" smtClean="0">
                <a:solidFill>
                  <a:srgbClr val="00B050"/>
                </a:solidFill>
                <a:latin typeface="Calibri" panose="020F0502020204030204" pitchFamily="34" charset="0"/>
              </a:rPr>
              <a:t>Collective Worship</a:t>
            </a:r>
          </a:p>
          <a:p>
            <a:pPr marL="0" lvl="0" indent="0" algn="just" fontAlgn="base">
              <a:spcBef>
                <a:spcPct val="0"/>
              </a:spcBef>
              <a:spcAft>
                <a:spcPct val="0"/>
              </a:spcAft>
              <a:buNone/>
            </a:pPr>
            <a:r>
              <a:rPr lang="en-GB" sz="2900" dirty="0" smtClean="0">
                <a:latin typeface="Calibri" panose="020F0502020204030204" pitchFamily="34" charset="0"/>
              </a:rPr>
              <a:t>Collective Worship happens daily in each class. This is a time for children to </a:t>
            </a:r>
            <a:r>
              <a:rPr lang="en-GB" sz="2900" b="1" dirty="0" smtClean="0">
                <a:latin typeface="Calibri" panose="020F0502020204030204" pitchFamily="34" charset="0"/>
              </a:rPr>
              <a:t>gather</a:t>
            </a:r>
            <a:r>
              <a:rPr lang="en-GB" sz="2900" dirty="0" smtClean="0">
                <a:latin typeface="Calibri" panose="020F0502020204030204" pitchFamily="34" charset="0"/>
              </a:rPr>
              <a:t> together, </a:t>
            </a:r>
            <a:r>
              <a:rPr lang="en-GB" sz="2900" b="1" dirty="0" smtClean="0">
                <a:latin typeface="Calibri" panose="020F0502020204030204" pitchFamily="34" charset="0"/>
              </a:rPr>
              <a:t>listen</a:t>
            </a:r>
            <a:r>
              <a:rPr lang="en-GB" sz="2900" dirty="0" smtClean="0">
                <a:latin typeface="Calibri" panose="020F0502020204030204" pitchFamily="34" charset="0"/>
              </a:rPr>
              <a:t> to scripture, </a:t>
            </a:r>
            <a:r>
              <a:rPr lang="en-GB" sz="2900" b="1" dirty="0" smtClean="0">
                <a:latin typeface="Calibri" panose="020F0502020204030204" pitchFamily="34" charset="0"/>
              </a:rPr>
              <a:t>respond</a:t>
            </a:r>
            <a:r>
              <a:rPr lang="en-GB" sz="2900" dirty="0" smtClean="0">
                <a:latin typeface="Calibri" panose="020F0502020204030204" pitchFamily="34" charset="0"/>
              </a:rPr>
              <a:t> to each other and </a:t>
            </a:r>
            <a:r>
              <a:rPr lang="en-GB" sz="2900" b="1" dirty="0" smtClean="0">
                <a:latin typeface="Calibri" panose="020F0502020204030204" pitchFamily="34" charset="0"/>
              </a:rPr>
              <a:t>go forth</a:t>
            </a:r>
            <a:r>
              <a:rPr lang="en-GB" sz="2900" dirty="0" smtClean="0">
                <a:latin typeface="Calibri" panose="020F0502020204030204" pitchFamily="34" charset="0"/>
              </a:rPr>
              <a:t>, living out the messages from each celebration. Children are involved in planning and delivering different celebrations.</a:t>
            </a:r>
          </a:p>
          <a:p>
            <a:endParaRPr lang="en-GB" sz="2900" dirty="0">
              <a:latin typeface="Calibri" panose="020F0502020204030204" pitchFamily="34" charset="0"/>
            </a:endParaRPr>
          </a:p>
          <a:p>
            <a:r>
              <a:rPr lang="en-GB" sz="2900" b="1" dirty="0" smtClean="0">
                <a:solidFill>
                  <a:srgbClr val="0070C0"/>
                </a:solidFill>
                <a:latin typeface="Calibri" panose="020F0502020204030204" pitchFamily="34" charset="0"/>
              </a:rPr>
              <a:t>School Masses</a:t>
            </a:r>
          </a:p>
          <a:p>
            <a:pPr marL="0" indent="0">
              <a:buNone/>
            </a:pPr>
            <a:r>
              <a:rPr lang="en-GB" sz="2900" dirty="0" smtClean="0">
                <a:latin typeface="Calibri" panose="020F0502020204030204" pitchFamily="34" charset="0"/>
              </a:rPr>
              <a:t>KS2 classes take an active part in the celebration of Mass once a term. Families and Parishioners are invited to join. </a:t>
            </a:r>
          </a:p>
          <a:p>
            <a:pPr marL="0" indent="0">
              <a:buNone/>
            </a:pPr>
            <a:r>
              <a:rPr lang="en-GB" sz="2900" dirty="0" smtClean="0">
                <a:latin typeface="Calibri" panose="020F0502020204030204" pitchFamily="34" charset="0"/>
              </a:rPr>
              <a:t>All children and staff participate in all special celebration Masses, following the Liturgical calendar. </a:t>
            </a:r>
          </a:p>
          <a:p>
            <a:endParaRPr lang="en-GB" dirty="0"/>
          </a:p>
        </p:txBody>
      </p:sp>
      <p:pic>
        <p:nvPicPr>
          <p:cNvPr id="3074" name="Picture 2" descr="Image result for our lady of the assumption parish liverp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188640"/>
            <a:ext cx="2339129" cy="1475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70021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Sacramental Preparation Sessions</a:t>
            </a:r>
            <a:endParaRPr lang="en-GB" dirty="0"/>
          </a:p>
        </p:txBody>
      </p:sp>
      <p:sp>
        <p:nvSpPr>
          <p:cNvPr id="3" name="Content Placeholder 2"/>
          <p:cNvSpPr>
            <a:spLocks noGrp="1"/>
          </p:cNvSpPr>
          <p:nvPr>
            <p:ph idx="1"/>
          </p:nvPr>
        </p:nvSpPr>
        <p:spPr>
          <a:xfrm>
            <a:off x="899592" y="1446238"/>
            <a:ext cx="7344816" cy="1324743"/>
          </a:xfrm>
        </p:spPr>
        <p:txBody>
          <a:bodyPr>
            <a:noAutofit/>
          </a:bodyPr>
          <a:lstStyle/>
          <a:p>
            <a:pPr marL="0" indent="0">
              <a:buNone/>
            </a:pPr>
            <a:r>
              <a:rPr lang="en-GB" sz="1600" dirty="0"/>
              <a:t>At the end of Year 3 (June) children and parents will be invited to apply for the preparation course that begins in the September of Year 4. Children from Catholic schools  and non-Catholics schools who have been baptised are welcome to take part. The process of preparation is called, ‘Family Catechesis’ and builds on the parents being the ‘first and best teachers of their children in the ways of faith.’ Preparation takes place each week at mass and there are monthly sessions either at 2pm or 6pm whichever is more suitable for </a:t>
            </a:r>
            <a:r>
              <a:rPr lang="en-GB" sz="1600" dirty="0" smtClean="0"/>
              <a:t>the </a:t>
            </a:r>
            <a:r>
              <a:rPr lang="en-GB" sz="1600" dirty="0"/>
              <a:t>family situation.</a:t>
            </a:r>
          </a:p>
        </p:txBody>
      </p:sp>
      <p:pic>
        <p:nvPicPr>
          <p:cNvPr id="4" name="Picture 3"/>
          <p:cNvPicPr>
            <a:picLocks noChangeAspect="1"/>
          </p:cNvPicPr>
          <p:nvPr/>
        </p:nvPicPr>
        <p:blipFill rotWithShape="1">
          <a:blip r:embed="rId2"/>
          <a:srcRect l="43700" t="26190" r="32675" b="13582"/>
          <a:stretch/>
        </p:blipFill>
        <p:spPr>
          <a:xfrm>
            <a:off x="683568" y="3284984"/>
            <a:ext cx="2160240" cy="3096345"/>
          </a:xfrm>
          <a:prstGeom prst="rect">
            <a:avLst/>
          </a:prstGeom>
        </p:spPr>
      </p:pic>
      <p:pic>
        <p:nvPicPr>
          <p:cNvPr id="5" name="Picture 4"/>
          <p:cNvPicPr>
            <a:picLocks noChangeAspect="1"/>
          </p:cNvPicPr>
          <p:nvPr/>
        </p:nvPicPr>
        <p:blipFill rotWithShape="1">
          <a:blip r:embed="rId3"/>
          <a:srcRect l="30312" t="24788" r="19288" b="12182"/>
          <a:stretch/>
        </p:blipFill>
        <p:spPr>
          <a:xfrm>
            <a:off x="3563888" y="4022775"/>
            <a:ext cx="3354386" cy="2358554"/>
          </a:xfrm>
          <a:prstGeom prst="rect">
            <a:avLst/>
          </a:prstGeom>
        </p:spPr>
      </p:pic>
      <p:pic>
        <p:nvPicPr>
          <p:cNvPr id="6" name="Picture 5"/>
          <p:cNvPicPr>
            <a:picLocks noChangeAspect="1"/>
          </p:cNvPicPr>
          <p:nvPr/>
        </p:nvPicPr>
        <p:blipFill rotWithShape="1">
          <a:blip r:embed="rId4"/>
          <a:srcRect l="43699" t="24788" r="31888" b="13583"/>
          <a:stretch/>
        </p:blipFill>
        <p:spPr>
          <a:xfrm>
            <a:off x="6860417" y="2924944"/>
            <a:ext cx="1826384" cy="2592288"/>
          </a:xfrm>
          <a:prstGeom prst="rect">
            <a:avLst/>
          </a:prstGeom>
        </p:spPr>
      </p:pic>
    </p:spTree>
    <p:extLst>
      <p:ext uri="{BB962C8B-B14F-4D97-AF65-F5344CB8AC3E}">
        <p14:creationId xmlns:p14="http://schemas.microsoft.com/office/powerpoint/2010/main" val="41214656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4940" y="187659"/>
            <a:ext cx="8229600" cy="1143000"/>
          </a:xfrm>
        </p:spPr>
        <p:txBody>
          <a:bodyPr/>
          <a:lstStyle/>
          <a:p>
            <a:r>
              <a:rPr lang="en-GB" sz="4000" b="1" dirty="0" smtClean="0">
                <a:solidFill>
                  <a:srgbClr val="0070C0"/>
                </a:solidFill>
              </a:rPr>
              <a:t>Extra Curricular Clubs</a:t>
            </a:r>
            <a:endParaRPr lang="en-GB" dirty="0"/>
          </a:p>
        </p:txBody>
      </p:sp>
      <p:pic>
        <p:nvPicPr>
          <p:cNvPr id="2050" name="Picture 2" descr="Image result for cookery"/>
          <p:cNvPicPr>
            <a:picLocks noChangeAspect="1" noChangeArrowheads="1"/>
          </p:cNvPicPr>
          <p:nvPr/>
        </p:nvPicPr>
        <p:blipFill rotWithShape="1">
          <a:blip r:embed="rId2">
            <a:extLst>
              <a:ext uri="{28A0092B-C50C-407E-A947-70E740481C1C}">
                <a14:useLocalDpi xmlns:a14="http://schemas.microsoft.com/office/drawing/2010/main" val="0"/>
              </a:ext>
            </a:extLst>
          </a:blip>
          <a:srcRect l="16454" r="-1"/>
          <a:stretch/>
        </p:blipFill>
        <p:spPr bwMode="auto">
          <a:xfrm>
            <a:off x="229098" y="1579954"/>
            <a:ext cx="2616518" cy="159169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netball"/>
          <p:cNvPicPr>
            <a:picLocks noChangeAspect="1" noChangeArrowheads="1"/>
          </p:cNvPicPr>
          <p:nvPr/>
        </p:nvPicPr>
        <p:blipFill rotWithShape="1">
          <a:blip r:embed="rId3">
            <a:extLst>
              <a:ext uri="{28A0092B-C50C-407E-A947-70E740481C1C}">
                <a14:useLocalDpi xmlns:a14="http://schemas.microsoft.com/office/drawing/2010/main" val="0"/>
              </a:ext>
            </a:extLst>
          </a:blip>
          <a:srcRect l="56335"/>
          <a:stretch/>
        </p:blipFill>
        <p:spPr bwMode="auto">
          <a:xfrm>
            <a:off x="567468" y="3315647"/>
            <a:ext cx="1376658" cy="144780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family fitne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5657" y="1987751"/>
            <a:ext cx="30099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gardening club"/>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69009" y="4769690"/>
            <a:ext cx="2562672" cy="192200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2" descr="Image result for school breakfast club"/>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62" name="Picture 14" descr="Image result for school breakfast club images"/>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4641" t="17365" r="4623" b="17548"/>
          <a:stretch/>
        </p:blipFill>
        <p:spPr bwMode="auto">
          <a:xfrm>
            <a:off x="323659" y="5203217"/>
            <a:ext cx="1728061" cy="1239582"/>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Image result for choir club"/>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81573" y="4917266"/>
            <a:ext cx="1833772" cy="134618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Image result for sewing club"/>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45616" y="3502226"/>
            <a:ext cx="3069729" cy="1174377"/>
          </a:xfrm>
          <a:prstGeom prst="rect">
            <a:avLst/>
          </a:prstGeom>
          <a:noFill/>
          <a:extLst>
            <a:ext uri="{909E8E84-426E-40DD-AFC4-6F175D3DCCD1}">
              <a14:hiddenFill xmlns:a14="http://schemas.microsoft.com/office/drawing/2010/main">
                <a:solidFill>
                  <a:srgbClr val="FFFFFF"/>
                </a:solidFill>
              </a14:hiddenFill>
            </a:ext>
          </a:extLst>
        </p:spPr>
      </p:pic>
      <p:pic>
        <p:nvPicPr>
          <p:cNvPr id="2067" name="Picture 1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35976" y="3697197"/>
            <a:ext cx="2002480" cy="9794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9" name="Picture 21" descr="Image result for fairtrade club"/>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15322" y="193665"/>
            <a:ext cx="1266902" cy="1485231"/>
          </a:xfrm>
          <a:prstGeom prst="rect">
            <a:avLst/>
          </a:prstGeom>
          <a:noFill/>
          <a:extLst>
            <a:ext uri="{909E8E84-426E-40DD-AFC4-6F175D3DCCD1}">
              <a14:hiddenFill xmlns:a14="http://schemas.microsoft.com/office/drawing/2010/main">
                <a:solidFill>
                  <a:srgbClr val="FFFFFF"/>
                </a:solidFill>
              </a14:hiddenFill>
            </a:ext>
          </a:extLst>
        </p:spPr>
      </p:pic>
      <p:pic>
        <p:nvPicPr>
          <p:cNvPr id="2071" name="Picture 23" descr="Image result for coding club"/>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37512" y="38100"/>
            <a:ext cx="1600944" cy="1600944"/>
          </a:xfrm>
          <a:prstGeom prst="rect">
            <a:avLst/>
          </a:prstGeom>
          <a:noFill/>
          <a:extLst>
            <a:ext uri="{909E8E84-426E-40DD-AFC4-6F175D3DCCD1}">
              <a14:hiddenFill xmlns:a14="http://schemas.microsoft.com/office/drawing/2010/main">
                <a:solidFill>
                  <a:srgbClr val="FFFFFF"/>
                </a:solidFill>
              </a14:hiddenFill>
            </a:ext>
          </a:extLst>
        </p:spPr>
      </p:pic>
      <p:pic>
        <p:nvPicPr>
          <p:cNvPr id="2073" name="Picture 25" descr="Image result for multi skills club"/>
          <p:cNvPicPr>
            <a:picLocks noChangeAspect="1" noChangeArrowheads="1"/>
          </p:cNvPicPr>
          <p:nvPr/>
        </p:nvPicPr>
        <p:blipFill rotWithShape="1">
          <a:blip r:embed="rId12">
            <a:extLst>
              <a:ext uri="{28A0092B-C50C-407E-A947-70E740481C1C}">
                <a14:useLocalDpi xmlns:a14="http://schemas.microsoft.com/office/drawing/2010/main" val="0"/>
              </a:ext>
            </a:extLst>
          </a:blip>
          <a:srcRect l="30242" r="10624"/>
          <a:stretch/>
        </p:blipFill>
        <p:spPr bwMode="auto">
          <a:xfrm>
            <a:off x="2804866" y="1323801"/>
            <a:ext cx="168972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2075" name="Picture 27" descr="Image result for maths club"/>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873416" y="1057817"/>
            <a:ext cx="1671064" cy="124215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237026" y="2425008"/>
            <a:ext cx="1722465" cy="1077218"/>
          </a:xfrm>
          <a:prstGeom prst="rect">
            <a:avLst/>
          </a:prstGeom>
          <a:noFill/>
        </p:spPr>
        <p:txBody>
          <a:bodyPr wrap="square" lIns="91440" tIns="45720" rIns="91440" bIns="45720">
            <a:spAutoFit/>
          </a:bodyPr>
          <a:lstStyle/>
          <a:p>
            <a:pPr algn="ctr"/>
            <a:r>
              <a:rPr lang="en-US" sz="3200" b="0" cap="none" spc="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Family Fitness</a:t>
            </a:r>
            <a:endParaRPr lang="en-US" sz="3200" b="0" cap="none" spc="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
        <p:nvSpPr>
          <p:cNvPr id="3" name="Rectangle 2"/>
          <p:cNvSpPr/>
          <p:nvPr/>
        </p:nvSpPr>
        <p:spPr>
          <a:xfrm>
            <a:off x="1794332" y="4509120"/>
            <a:ext cx="2568139" cy="1754326"/>
          </a:xfrm>
          <a:prstGeom prst="rect">
            <a:avLst/>
          </a:prstGeom>
          <a:noFill/>
        </p:spPr>
        <p:txBody>
          <a:bodyPr wrap="none" lIns="91440" tIns="45720" rIns="91440" bIns="45720">
            <a:spAutoFit/>
          </a:bodyPr>
          <a:lstStyle/>
          <a:p>
            <a:pPr algn="ctr"/>
            <a:r>
              <a:rPr lang="en-US" sz="5400" b="1" cap="none" spc="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Booster </a:t>
            </a:r>
          </a:p>
          <a:p>
            <a:pPr algn="ctr"/>
            <a:r>
              <a:rPr lang="en-US" sz="5400" b="1" cap="none" spc="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Clubs</a:t>
            </a:r>
            <a:endParaRPr lang="en-US" sz="5400" b="1" cap="none" spc="0"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3980473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Themed Weeks</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44440075"/>
              </p:ext>
            </p:extLst>
          </p:nvPr>
        </p:nvGraphicFramePr>
        <p:xfrm>
          <a:off x="457200" y="1600200"/>
          <a:ext cx="8229600" cy="407924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en-GB" dirty="0" smtClean="0"/>
                        <a:t>Subject</a:t>
                      </a:r>
                      <a:endParaRPr lang="en-GB" dirty="0"/>
                    </a:p>
                  </a:txBody>
                  <a:tcPr/>
                </a:tc>
                <a:tc>
                  <a:txBody>
                    <a:bodyPr/>
                    <a:lstStyle/>
                    <a:p>
                      <a:pPr algn="ctr"/>
                      <a:r>
                        <a:rPr lang="en-GB" dirty="0" smtClean="0"/>
                        <a:t>Date</a:t>
                      </a:r>
                      <a:endParaRPr lang="en-GB" dirty="0"/>
                    </a:p>
                  </a:txBody>
                  <a:tcPr/>
                </a:tc>
              </a:tr>
              <a:tr h="370840">
                <a:tc>
                  <a:txBody>
                    <a:bodyPr/>
                    <a:lstStyle/>
                    <a:p>
                      <a:pPr algn="ctr"/>
                      <a:r>
                        <a:rPr lang="en-GB" dirty="0" smtClean="0"/>
                        <a:t>RE-</a:t>
                      </a:r>
                      <a:r>
                        <a:rPr lang="en-GB" baseline="0" dirty="0" smtClean="0"/>
                        <a:t> Faith Week</a:t>
                      </a:r>
                      <a:endParaRPr lang="en-GB" dirty="0"/>
                    </a:p>
                  </a:txBody>
                  <a:tcPr/>
                </a:tc>
                <a:tc>
                  <a:txBody>
                    <a:bodyPr/>
                    <a:lstStyle/>
                    <a:p>
                      <a:pPr algn="ctr"/>
                      <a:r>
                        <a:rPr lang="en-GB" dirty="0" smtClean="0"/>
                        <a:t>9</a:t>
                      </a:r>
                      <a:r>
                        <a:rPr lang="en-GB" baseline="30000" dirty="0" smtClean="0"/>
                        <a:t>th</a:t>
                      </a:r>
                      <a:r>
                        <a:rPr lang="en-GB" baseline="0" dirty="0" smtClean="0"/>
                        <a:t> October-13</a:t>
                      </a:r>
                      <a:r>
                        <a:rPr lang="en-GB" baseline="30000" dirty="0" smtClean="0"/>
                        <a:t>th</a:t>
                      </a:r>
                      <a:r>
                        <a:rPr lang="en-GB" baseline="0" dirty="0" smtClean="0"/>
                        <a:t> October</a:t>
                      </a:r>
                      <a:endParaRPr lang="en-GB" dirty="0"/>
                    </a:p>
                  </a:txBody>
                  <a:tcPr/>
                </a:tc>
              </a:tr>
              <a:tr h="370840">
                <a:tc>
                  <a:txBody>
                    <a:bodyPr/>
                    <a:lstStyle/>
                    <a:p>
                      <a:pPr algn="ctr"/>
                      <a:r>
                        <a:rPr lang="en-GB" baseline="0" dirty="0" smtClean="0"/>
                        <a:t>Science Week</a:t>
                      </a:r>
                      <a:endParaRPr lang="en-GB" dirty="0"/>
                    </a:p>
                  </a:txBody>
                  <a:tcPr/>
                </a:tc>
                <a:tc>
                  <a:txBody>
                    <a:bodyPr/>
                    <a:lstStyle/>
                    <a:p>
                      <a:pPr algn="ctr"/>
                      <a:r>
                        <a:rPr lang="en-GB" dirty="0" smtClean="0"/>
                        <a:t>16</a:t>
                      </a:r>
                      <a:r>
                        <a:rPr lang="en-GB" baseline="30000" dirty="0" smtClean="0"/>
                        <a:t>th</a:t>
                      </a:r>
                      <a:r>
                        <a:rPr lang="en-GB" dirty="0" smtClean="0"/>
                        <a:t> October-20</a:t>
                      </a:r>
                      <a:r>
                        <a:rPr lang="en-GB" baseline="30000" dirty="0" smtClean="0"/>
                        <a:t>th</a:t>
                      </a:r>
                      <a:r>
                        <a:rPr lang="en-GB" dirty="0" smtClean="0"/>
                        <a:t> October</a:t>
                      </a:r>
                      <a:endParaRPr lang="en-GB" dirty="0"/>
                    </a:p>
                  </a:txBody>
                  <a:tcPr/>
                </a:tc>
              </a:tr>
              <a:tr h="370840">
                <a:tc>
                  <a:txBody>
                    <a:bodyPr/>
                    <a:lstStyle/>
                    <a:p>
                      <a:pPr algn="ctr"/>
                      <a:r>
                        <a:rPr lang="en-GB" dirty="0" smtClean="0"/>
                        <a:t>Anti-Bullying</a:t>
                      </a:r>
                      <a:r>
                        <a:rPr lang="en-GB" baseline="0" dirty="0" smtClean="0"/>
                        <a:t> </a:t>
                      </a:r>
                      <a:r>
                        <a:rPr lang="en-GB" dirty="0" smtClean="0"/>
                        <a:t>Week</a:t>
                      </a:r>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13</a:t>
                      </a:r>
                      <a:r>
                        <a:rPr kumimoji="0" lang="en-GB" sz="1800" b="0" i="0" u="none" strike="noStrike" kern="1200" cap="none" spc="0" normalizeH="0" baseline="30000" noProof="0" dirty="0" smtClean="0">
                          <a:ln>
                            <a:noFill/>
                          </a:ln>
                          <a:solidFill>
                            <a:prstClr val="black"/>
                          </a:solidFill>
                          <a:effectLst/>
                          <a:uLnTx/>
                          <a:uFillTx/>
                          <a:latin typeface="+mn-lt"/>
                          <a:ea typeface="+mn-ea"/>
                          <a:cs typeface="+mn-cs"/>
                        </a:rPr>
                        <a:t>th</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 Novermber-</a:t>
                      </a:r>
                      <a:r>
                        <a:rPr kumimoji="0" lang="en-GB" sz="1800" b="0" i="0" u="none" strike="noStrike" kern="1200" cap="none" spc="0" normalizeH="0" baseline="0" noProof="0" dirty="0" smtClean="0">
                          <a:ln>
                            <a:noFill/>
                          </a:ln>
                          <a:solidFill>
                            <a:schemeClr val="dk1"/>
                          </a:solidFill>
                          <a:effectLst/>
                          <a:uLnTx/>
                          <a:uFillTx/>
                          <a:latin typeface="+mn-lt"/>
                          <a:ea typeface="+mn-ea"/>
                          <a:cs typeface="+mn-cs"/>
                        </a:rPr>
                        <a:t>17</a:t>
                      </a:r>
                      <a:r>
                        <a:rPr kumimoji="0" lang="en-GB" sz="1800" b="0" i="0" u="none" strike="noStrike" kern="1200" cap="none" spc="0" normalizeH="0" baseline="30000" noProof="0" dirty="0" smtClean="0">
                          <a:ln>
                            <a:noFill/>
                          </a:ln>
                          <a:solidFill>
                            <a:schemeClr val="dk1"/>
                          </a:solidFill>
                          <a:effectLst/>
                          <a:uLnTx/>
                          <a:uFillTx/>
                          <a:latin typeface="+mn-lt"/>
                          <a:ea typeface="+mn-ea"/>
                          <a:cs typeface="+mn-cs"/>
                        </a:rPr>
                        <a:t>th</a:t>
                      </a:r>
                      <a:r>
                        <a:rPr kumimoji="0" lang="en-GB" sz="1800" b="0" i="0" u="none" strike="noStrike" kern="1200" cap="none" spc="0" normalizeH="0" baseline="0" noProof="0" dirty="0" smtClean="0">
                          <a:ln>
                            <a:noFill/>
                          </a:ln>
                          <a:solidFill>
                            <a:schemeClr val="dk1"/>
                          </a:solidFill>
                          <a:effectLst/>
                          <a:uLnTx/>
                          <a:uFillTx/>
                          <a:latin typeface="+mn-lt"/>
                          <a:ea typeface="+mn-ea"/>
                          <a:cs typeface="+mn-cs"/>
                        </a:rPr>
                        <a:t> November</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tc>
              </a:tr>
              <a:tr h="370840">
                <a:tc>
                  <a:txBody>
                    <a:bodyPr/>
                    <a:lstStyle/>
                    <a:p>
                      <a:pPr algn="ctr"/>
                      <a:r>
                        <a:rPr lang="en-GB" dirty="0" smtClean="0"/>
                        <a:t>DT/Enterprise Week</a:t>
                      </a:r>
                      <a:endParaRPr lang="en-GB" dirty="0"/>
                    </a:p>
                  </a:txBody>
                  <a:tcPr/>
                </a:tc>
                <a:tc>
                  <a:txBody>
                    <a:bodyPr/>
                    <a:lstStyle/>
                    <a:p>
                      <a:pPr algn="ctr"/>
                      <a:r>
                        <a:rPr lang="en-GB" dirty="0" smtClean="0"/>
                        <a:t>20</a:t>
                      </a:r>
                      <a:r>
                        <a:rPr lang="en-GB" baseline="30000" dirty="0" smtClean="0"/>
                        <a:t>th</a:t>
                      </a:r>
                      <a:r>
                        <a:rPr lang="en-GB" dirty="0" smtClean="0"/>
                        <a:t> November- 24</a:t>
                      </a:r>
                      <a:r>
                        <a:rPr lang="en-GB" baseline="30000" dirty="0" smtClean="0"/>
                        <a:t>th</a:t>
                      </a:r>
                      <a:r>
                        <a:rPr lang="en-GB" dirty="0" smtClean="0"/>
                        <a:t> November</a:t>
                      </a:r>
                      <a:endParaRPr lang="en-GB" dirty="0"/>
                    </a:p>
                  </a:txBody>
                  <a:tcPr/>
                </a:tc>
              </a:tr>
              <a:tr h="370840">
                <a:tc>
                  <a:txBody>
                    <a:bodyPr/>
                    <a:lstStyle/>
                    <a:p>
                      <a:pPr algn="ctr"/>
                      <a:r>
                        <a:rPr lang="en-GB" dirty="0" smtClean="0"/>
                        <a:t>RE-Faith</a:t>
                      </a:r>
                      <a:r>
                        <a:rPr lang="en-GB" baseline="0" dirty="0" smtClean="0"/>
                        <a:t> Week</a:t>
                      </a:r>
                      <a:endParaRPr lang="en-GB" dirty="0"/>
                    </a:p>
                  </a:txBody>
                  <a:tcPr/>
                </a:tc>
                <a:tc>
                  <a:txBody>
                    <a:bodyPr/>
                    <a:lstStyle/>
                    <a:p>
                      <a:pPr algn="ctr"/>
                      <a:r>
                        <a:rPr lang="en-GB" dirty="0" smtClean="0"/>
                        <a:t>15</a:t>
                      </a:r>
                      <a:r>
                        <a:rPr lang="en-GB" baseline="30000" dirty="0" smtClean="0"/>
                        <a:t>th</a:t>
                      </a:r>
                      <a:r>
                        <a:rPr lang="en-GB" dirty="0" smtClean="0"/>
                        <a:t> January-19</a:t>
                      </a:r>
                      <a:r>
                        <a:rPr lang="en-GB" baseline="30000" dirty="0" smtClean="0"/>
                        <a:t>th</a:t>
                      </a:r>
                      <a:r>
                        <a:rPr lang="en-GB" dirty="0" smtClean="0"/>
                        <a:t> January</a:t>
                      </a:r>
                      <a:endParaRPr lang="en-GB" dirty="0"/>
                    </a:p>
                  </a:txBody>
                  <a:tcPr/>
                </a:tc>
              </a:tr>
              <a:tr h="370840">
                <a:tc>
                  <a:txBody>
                    <a:bodyPr/>
                    <a:lstStyle/>
                    <a:p>
                      <a:pPr algn="ctr"/>
                      <a:r>
                        <a:rPr lang="en-GB" dirty="0" smtClean="0"/>
                        <a:t>Spanish Days</a:t>
                      </a:r>
                      <a:endParaRPr lang="en-GB" dirty="0"/>
                    </a:p>
                  </a:txBody>
                  <a:tcPr/>
                </a:tc>
                <a:tc>
                  <a:txBody>
                    <a:bodyPr/>
                    <a:lstStyle/>
                    <a:p>
                      <a:pPr algn="ctr"/>
                      <a:r>
                        <a:rPr lang="en-GB" dirty="0" smtClean="0"/>
                        <a:t>24</a:t>
                      </a:r>
                      <a:r>
                        <a:rPr lang="en-GB" baseline="30000" dirty="0" smtClean="0"/>
                        <a:t>th</a:t>
                      </a:r>
                      <a:r>
                        <a:rPr lang="en-GB" dirty="0" smtClean="0"/>
                        <a:t>/25</a:t>
                      </a:r>
                      <a:r>
                        <a:rPr lang="en-GB" baseline="30000" dirty="0" smtClean="0"/>
                        <a:t>th</a:t>
                      </a:r>
                      <a:r>
                        <a:rPr lang="en-GB" dirty="0" smtClean="0"/>
                        <a:t> January</a:t>
                      </a:r>
                      <a:endParaRPr lang="en-GB" dirty="0"/>
                    </a:p>
                  </a:txBody>
                  <a:tcPr/>
                </a:tc>
              </a:tr>
              <a:tr h="370840">
                <a:tc>
                  <a:txBody>
                    <a:bodyPr/>
                    <a:lstStyle/>
                    <a:p>
                      <a:pPr algn="ctr"/>
                      <a:r>
                        <a:rPr lang="en-GB" dirty="0" smtClean="0"/>
                        <a:t>Online Safety</a:t>
                      </a:r>
                      <a:r>
                        <a:rPr lang="en-GB" baseline="0" dirty="0" smtClean="0"/>
                        <a:t> Day</a:t>
                      </a:r>
                      <a:endParaRPr lang="en-GB" dirty="0"/>
                    </a:p>
                  </a:txBody>
                  <a:tcPr/>
                </a:tc>
                <a:tc>
                  <a:txBody>
                    <a:bodyPr/>
                    <a:lstStyle/>
                    <a:p>
                      <a:pPr algn="ctr"/>
                      <a:r>
                        <a:rPr lang="en-GB" dirty="0" smtClean="0"/>
                        <a:t>6</a:t>
                      </a:r>
                      <a:r>
                        <a:rPr lang="en-GB" baseline="30000" dirty="0" smtClean="0"/>
                        <a:t>th</a:t>
                      </a:r>
                      <a:r>
                        <a:rPr lang="en-GB" dirty="0" smtClean="0"/>
                        <a:t> February</a:t>
                      </a:r>
                      <a:endParaRPr lang="en-GB" dirty="0"/>
                    </a:p>
                  </a:txBody>
                  <a:tcPr/>
                </a:tc>
              </a:tr>
              <a:tr h="370840">
                <a:tc>
                  <a:txBody>
                    <a:bodyPr/>
                    <a:lstStyle/>
                    <a:p>
                      <a:pPr algn="ctr"/>
                      <a:r>
                        <a:rPr lang="en-GB" dirty="0" smtClean="0"/>
                        <a:t>DT Week</a:t>
                      </a:r>
                      <a:endParaRPr lang="en-GB" dirty="0"/>
                    </a:p>
                  </a:txBody>
                  <a:tcPr/>
                </a:tc>
                <a:tc>
                  <a:txBody>
                    <a:bodyPr/>
                    <a:lstStyle/>
                    <a:p>
                      <a:pPr algn="ctr"/>
                      <a:r>
                        <a:rPr lang="en-GB" dirty="0" smtClean="0"/>
                        <a:t>21</a:t>
                      </a:r>
                      <a:r>
                        <a:rPr lang="en-GB" baseline="30000" dirty="0" smtClean="0"/>
                        <a:t>st</a:t>
                      </a:r>
                      <a:r>
                        <a:rPr lang="en-GB" dirty="0" smtClean="0"/>
                        <a:t> May-25</a:t>
                      </a:r>
                      <a:r>
                        <a:rPr lang="en-GB" baseline="30000" dirty="0" smtClean="0"/>
                        <a:t>th</a:t>
                      </a:r>
                      <a:r>
                        <a:rPr lang="en-GB" dirty="0" smtClean="0"/>
                        <a:t> May</a:t>
                      </a:r>
                      <a:endParaRPr lang="en-GB" dirty="0"/>
                    </a:p>
                  </a:txBody>
                  <a:tcPr/>
                </a:tc>
              </a:tr>
              <a:tr h="370840">
                <a:tc>
                  <a:txBody>
                    <a:bodyPr/>
                    <a:lstStyle/>
                    <a:p>
                      <a:pPr algn="ctr"/>
                      <a:r>
                        <a:rPr lang="en-GB" dirty="0" smtClean="0"/>
                        <a:t>Health &amp; Fitness</a:t>
                      </a:r>
                      <a:r>
                        <a:rPr lang="en-GB" baseline="0" dirty="0" smtClean="0"/>
                        <a:t> Week</a:t>
                      </a:r>
                      <a:endParaRPr lang="en-GB" dirty="0"/>
                    </a:p>
                  </a:txBody>
                  <a:tcPr/>
                </a:tc>
                <a:tc>
                  <a:txBody>
                    <a:bodyPr/>
                    <a:lstStyle/>
                    <a:p>
                      <a:pPr algn="ctr"/>
                      <a:r>
                        <a:rPr lang="en-GB" dirty="0" smtClean="0"/>
                        <a:t>18</a:t>
                      </a:r>
                      <a:r>
                        <a:rPr lang="en-GB" baseline="30000" dirty="0" smtClean="0"/>
                        <a:t>th</a:t>
                      </a:r>
                      <a:r>
                        <a:rPr lang="en-GB" dirty="0" smtClean="0"/>
                        <a:t> June-22</a:t>
                      </a:r>
                      <a:r>
                        <a:rPr lang="en-GB" baseline="30000" dirty="0" smtClean="0"/>
                        <a:t>nd</a:t>
                      </a:r>
                      <a:r>
                        <a:rPr lang="en-GB" dirty="0" smtClean="0"/>
                        <a:t> June</a:t>
                      </a:r>
                      <a:endParaRPr lang="en-GB" dirty="0"/>
                    </a:p>
                  </a:txBody>
                  <a:tcPr/>
                </a:tc>
              </a:tr>
              <a:tr h="370840">
                <a:tc>
                  <a:txBody>
                    <a:bodyPr/>
                    <a:lstStyle/>
                    <a:p>
                      <a:pPr algn="ctr"/>
                      <a:r>
                        <a:rPr lang="en-GB" dirty="0" smtClean="0"/>
                        <a:t>Perfect Maths</a:t>
                      </a:r>
                      <a:r>
                        <a:rPr lang="en-GB" baseline="0" dirty="0" smtClean="0"/>
                        <a:t> Day</a:t>
                      </a:r>
                      <a:endParaRPr lang="en-GB" dirty="0"/>
                    </a:p>
                  </a:txBody>
                  <a:tcPr/>
                </a:tc>
                <a:tc>
                  <a:txBody>
                    <a:bodyPr/>
                    <a:lstStyle/>
                    <a:p>
                      <a:pPr algn="ctr"/>
                      <a:r>
                        <a:rPr lang="en-GB" dirty="0" smtClean="0"/>
                        <a:t>28</a:t>
                      </a:r>
                      <a:r>
                        <a:rPr lang="en-GB" baseline="30000" dirty="0" smtClean="0"/>
                        <a:t>th</a:t>
                      </a:r>
                      <a:r>
                        <a:rPr lang="en-GB" dirty="0" smtClean="0"/>
                        <a:t> June</a:t>
                      </a:r>
                      <a:endParaRPr lang="en-GB" dirty="0"/>
                    </a:p>
                  </a:txBody>
                  <a:tcPr/>
                </a:tc>
              </a:tr>
            </a:tbl>
          </a:graphicData>
        </a:graphic>
      </p:graphicFrame>
      <p:sp>
        <p:nvSpPr>
          <p:cNvPr id="6" name="AutoShape 2" descr="Image result for p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Image result for p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Image result for p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descr="Image result for p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312738"/>
            <a:ext cx="1548737" cy="1161553"/>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0" descr="Image result for r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6" name="Picture 12" descr="Image result for 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9155" y="115481"/>
            <a:ext cx="1917760" cy="147676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14" descr="Image result for science"/>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0" name="Picture 16" descr="Image result for scien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5373216"/>
            <a:ext cx="1529735" cy="1296144"/>
          </a:xfrm>
          <a:prstGeom prst="rect">
            <a:avLst/>
          </a:prstGeom>
          <a:noFill/>
          <a:extLst>
            <a:ext uri="{909E8E84-426E-40DD-AFC4-6F175D3DCCD1}">
              <a14:hiddenFill xmlns:a14="http://schemas.microsoft.com/office/drawing/2010/main">
                <a:solidFill>
                  <a:srgbClr val="FFFFFF"/>
                </a:solidFill>
              </a14:hiddenFill>
            </a:ext>
          </a:extLst>
        </p:spPr>
      </p:pic>
      <p:sp>
        <p:nvSpPr>
          <p:cNvPr id="11" name="AutoShape 18" descr="Image result for design technology"/>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4" name="Picture 20" descr="Image result for design technology"/>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3909" y="5709414"/>
            <a:ext cx="2401867" cy="1148585"/>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Image result for math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19872" y="5504059"/>
            <a:ext cx="1296144" cy="1296144"/>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Image result for psh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76056" y="5696277"/>
            <a:ext cx="1953099" cy="1103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25722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6855" y="1215630"/>
            <a:ext cx="8229600" cy="1756792"/>
          </a:xfrm>
        </p:spPr>
        <p:txBody>
          <a:bodyPr>
            <a:normAutofit/>
          </a:bodyPr>
          <a:lstStyle/>
          <a:p>
            <a:r>
              <a:rPr lang="en-GB" sz="1600" dirty="0" smtClean="0"/>
              <a:t>Each year group has their own set of targets for Reading, Writing and Maths. These can be found on the website on each class page. Each half term, children will highlight at least two targets in each area and class teachers will date the target once they have seen evidence of the child achieving it.</a:t>
            </a:r>
            <a:endParaRPr lang="en-GB" sz="1600" dirty="0"/>
          </a:p>
        </p:txBody>
      </p:sp>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540" y="260648"/>
            <a:ext cx="792087" cy="954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260648"/>
            <a:ext cx="792087" cy="954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a:spLocks noGrp="1"/>
          </p:cNvSpPr>
          <p:nvPr>
            <p:ph type="title"/>
          </p:nvPr>
        </p:nvSpPr>
        <p:spPr>
          <a:xfrm>
            <a:off x="1115616" y="260648"/>
            <a:ext cx="6563072" cy="1143000"/>
          </a:xfrm>
        </p:spPr>
        <p:txBody>
          <a:bodyPr/>
          <a:lstStyle/>
          <a:p>
            <a:r>
              <a:rPr lang="en-GB" sz="4000" b="1" dirty="0" smtClean="0">
                <a:solidFill>
                  <a:srgbClr val="0070C0"/>
                </a:solidFill>
              </a:rPr>
              <a:t>Year Group Targets</a:t>
            </a:r>
            <a:endParaRPr lang="en-GB"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3846" t="20335" r="13253" b="7836"/>
          <a:stretch/>
        </p:blipFill>
        <p:spPr bwMode="auto">
          <a:xfrm>
            <a:off x="2411761" y="2348879"/>
            <a:ext cx="4413254" cy="2597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6361" t="22202" r="65280" b="12127"/>
          <a:stretch/>
        </p:blipFill>
        <p:spPr bwMode="auto">
          <a:xfrm rot="21183871">
            <a:off x="451205" y="3212022"/>
            <a:ext cx="2664296" cy="34688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25245" t="22155" r="25350" b="19263"/>
          <a:stretch/>
        </p:blipFill>
        <p:spPr bwMode="auto">
          <a:xfrm rot="591054">
            <a:off x="5111954" y="3972436"/>
            <a:ext cx="3623182" cy="24154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91978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Overview of Subjects </a:t>
            </a:r>
            <a:endParaRPr lang="en-GB" dirty="0"/>
          </a:p>
        </p:txBody>
      </p:sp>
      <p:sp>
        <p:nvSpPr>
          <p:cNvPr id="3" name="TextBox 2"/>
          <p:cNvSpPr txBox="1"/>
          <p:nvPr/>
        </p:nvSpPr>
        <p:spPr>
          <a:xfrm>
            <a:off x="827583" y="1314599"/>
            <a:ext cx="7704856" cy="830997"/>
          </a:xfrm>
          <a:prstGeom prst="rect">
            <a:avLst/>
          </a:prstGeom>
          <a:noFill/>
        </p:spPr>
        <p:txBody>
          <a:bodyPr wrap="square" rtlCol="0">
            <a:spAutoFit/>
          </a:bodyPr>
          <a:lstStyle/>
          <a:p>
            <a:pPr algn="ctr"/>
            <a:r>
              <a:rPr lang="en-GB" sz="1600" dirty="0" smtClean="0"/>
              <a:t>Each of the following slides show our long term plans of what each year group are learning about throughout the year. You can also find out what your child is learning about in more depth by viewing the curriculum map on each class page on the website.</a:t>
            </a:r>
            <a:endParaRPr lang="en-GB" sz="1600" dirty="0"/>
          </a:p>
        </p:txBody>
      </p:sp>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540" y="260648"/>
            <a:ext cx="792087" cy="954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40352" y="260648"/>
            <a:ext cx="792087" cy="954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2027" t="32193" r="22763" b="13433"/>
          <a:stretch/>
        </p:blipFill>
        <p:spPr bwMode="auto">
          <a:xfrm>
            <a:off x="1331640" y="2348880"/>
            <a:ext cx="6984777" cy="38676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67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sz="4000" b="1" dirty="0" smtClean="0">
                <a:solidFill>
                  <a:srgbClr val="0070C0"/>
                </a:solidFill>
              </a:rPr>
              <a:t>Religious Education</a:t>
            </a:r>
            <a:endParaRPr lang="en-GB"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737" t="9889" r="7510" b="11940"/>
          <a:stretch/>
        </p:blipFill>
        <p:spPr bwMode="auto">
          <a:xfrm>
            <a:off x="395536" y="908720"/>
            <a:ext cx="8461612" cy="5718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79039"/>
            <a:ext cx="579437"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58330"/>
            <a:ext cx="579437"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7288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160" t="22269" r="15778" b="4851"/>
          <a:stretch/>
        </p:blipFill>
        <p:spPr bwMode="auto">
          <a:xfrm>
            <a:off x="14683" y="836712"/>
            <a:ext cx="9033783"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419872" y="110321"/>
            <a:ext cx="1944216" cy="707886"/>
          </a:xfrm>
          <a:prstGeom prst="rect">
            <a:avLst/>
          </a:prstGeom>
          <a:noFill/>
        </p:spPr>
        <p:txBody>
          <a:bodyPr wrap="square" rtlCol="0">
            <a:spAutoFit/>
          </a:bodyPr>
          <a:lstStyle/>
          <a:p>
            <a:r>
              <a:rPr lang="en-GB" sz="4000" b="1" dirty="0" smtClean="0">
                <a:solidFill>
                  <a:srgbClr val="0070C0"/>
                </a:solidFill>
                <a:ea typeface="+mj-ea"/>
                <a:cs typeface="+mj-cs"/>
              </a:rPr>
              <a:t>Maths</a:t>
            </a:r>
            <a:endParaRPr lang="en-GB"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1" y="110321"/>
            <a:ext cx="576064" cy="694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2400" y="141387"/>
            <a:ext cx="579437"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9114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2915816" y="-99392"/>
            <a:ext cx="3024336" cy="707886"/>
          </a:xfrm>
          <a:prstGeom prst="rect">
            <a:avLst/>
          </a:prstGeom>
          <a:noFill/>
        </p:spPr>
        <p:txBody>
          <a:bodyPr wrap="square" rtlCol="0">
            <a:spAutoFit/>
          </a:bodyPr>
          <a:lstStyle/>
          <a:p>
            <a:r>
              <a:rPr lang="en-GB" sz="4000" b="1" dirty="0" smtClean="0">
                <a:solidFill>
                  <a:srgbClr val="0070C0"/>
                </a:solidFill>
              </a:rPr>
              <a:t>English</a:t>
            </a:r>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10308"/>
            <a:ext cx="576064" cy="694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6417" y="41247"/>
            <a:ext cx="576064" cy="694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Table 4"/>
          <p:cNvGraphicFramePr>
            <a:graphicFrameLocks noGrp="1"/>
          </p:cNvGraphicFramePr>
          <p:nvPr>
            <p:extLst>
              <p:ext uri="{D42A27DB-BD31-4B8C-83A1-F6EECF244321}">
                <p14:modId xmlns:p14="http://schemas.microsoft.com/office/powerpoint/2010/main" val="1762949491"/>
              </p:ext>
            </p:extLst>
          </p:nvPr>
        </p:nvGraphicFramePr>
        <p:xfrm>
          <a:off x="179513" y="735780"/>
          <a:ext cx="8784976" cy="5670569"/>
        </p:xfrm>
        <a:graphic>
          <a:graphicData uri="http://schemas.openxmlformats.org/drawingml/2006/table">
            <a:tbl>
              <a:tblPr firstRow="1" bandRow="1">
                <a:tableStyleId>{5C22544A-7EE6-4342-B048-85BDC9FD1C3A}</a:tableStyleId>
              </a:tblPr>
              <a:tblGrid>
                <a:gridCol w="1800199"/>
                <a:gridCol w="2664298"/>
                <a:gridCol w="1584174"/>
                <a:gridCol w="2736305"/>
              </a:tblGrid>
              <a:tr h="358973">
                <a:tc>
                  <a:txBody>
                    <a:bodyPr/>
                    <a:lstStyle/>
                    <a:p>
                      <a:pPr algn="ctr"/>
                      <a:r>
                        <a:rPr lang="en-GB" dirty="0" smtClean="0"/>
                        <a:t>Year Group</a:t>
                      </a:r>
                      <a:endParaRPr lang="en-GB" dirty="0"/>
                    </a:p>
                  </a:txBody>
                  <a:tcPr/>
                </a:tc>
                <a:tc>
                  <a:txBody>
                    <a:bodyPr/>
                    <a:lstStyle/>
                    <a:p>
                      <a:pPr algn="ctr"/>
                      <a:r>
                        <a:rPr lang="en-GB" dirty="0" smtClean="0"/>
                        <a:t>Genre</a:t>
                      </a:r>
                      <a:endParaRPr lang="en-GB" dirty="0"/>
                    </a:p>
                  </a:txBody>
                  <a:tcPr/>
                </a:tc>
                <a:tc>
                  <a:txBody>
                    <a:bodyPr/>
                    <a:lstStyle/>
                    <a:p>
                      <a:pPr algn="ctr"/>
                      <a:r>
                        <a:rPr lang="en-GB" dirty="0" smtClean="0"/>
                        <a:t>Year Group</a:t>
                      </a:r>
                      <a:endParaRPr lang="en-GB" dirty="0"/>
                    </a:p>
                  </a:txBody>
                  <a:tcPr/>
                </a:tc>
                <a:tc>
                  <a:txBody>
                    <a:bodyPr/>
                    <a:lstStyle/>
                    <a:p>
                      <a:pPr algn="ctr"/>
                      <a:r>
                        <a:rPr lang="en-GB" dirty="0" smtClean="0"/>
                        <a:t>Genre</a:t>
                      </a:r>
                      <a:endParaRPr lang="en-GB" dirty="0"/>
                    </a:p>
                  </a:txBody>
                  <a:tcPr/>
                </a:tc>
              </a:tr>
              <a:tr h="732809">
                <a:tc>
                  <a:txBody>
                    <a:bodyPr/>
                    <a:lstStyle/>
                    <a:p>
                      <a:pPr algn="ctr"/>
                      <a:r>
                        <a:rPr lang="en-GB" sz="1200" dirty="0" smtClean="0"/>
                        <a:t>Nursery/Reception</a:t>
                      </a:r>
                      <a:endParaRPr lang="en-GB" sz="1200" dirty="0"/>
                    </a:p>
                  </a:txBody>
                  <a:tcPr/>
                </a:tc>
                <a:tc>
                  <a:txBody>
                    <a:bodyPr/>
                    <a:lstStyle/>
                    <a:p>
                      <a:pPr algn="ctr"/>
                      <a:r>
                        <a:rPr lang="en-GB" sz="1200" dirty="0" smtClean="0"/>
                        <a:t>Read,</a:t>
                      </a:r>
                      <a:r>
                        <a:rPr lang="en-GB" sz="1200" baseline="0" dirty="0" smtClean="0"/>
                        <a:t> Write, </a:t>
                      </a:r>
                      <a:r>
                        <a:rPr lang="en-GB" sz="1200" baseline="0" dirty="0" err="1" smtClean="0"/>
                        <a:t>Inc</a:t>
                      </a:r>
                      <a:endParaRPr lang="en-GB" sz="1200" baseline="0" dirty="0" smtClean="0"/>
                    </a:p>
                    <a:p>
                      <a:pPr algn="ctr"/>
                      <a:r>
                        <a:rPr lang="en-GB" sz="1200" baseline="0" dirty="0" smtClean="0"/>
                        <a:t>Structure of Stories</a:t>
                      </a:r>
                    </a:p>
                    <a:p>
                      <a:pPr algn="ctr"/>
                      <a:r>
                        <a:rPr lang="en-GB" sz="1200" baseline="0" dirty="0" smtClean="0"/>
                        <a:t>Communication and language</a:t>
                      </a:r>
                    </a:p>
                  </a:txBody>
                  <a:tcPr/>
                </a:tc>
                <a:tc>
                  <a:txBody>
                    <a:bodyPr/>
                    <a:lstStyle/>
                    <a:p>
                      <a:pPr algn="ctr"/>
                      <a:endParaRPr lang="en-GB" sz="1200" dirty="0"/>
                    </a:p>
                  </a:txBody>
                  <a:tcPr/>
                </a:tc>
                <a:tc>
                  <a:txBody>
                    <a:bodyPr/>
                    <a:lstStyle/>
                    <a:p>
                      <a:pPr algn="ctr"/>
                      <a:endParaRPr lang="en-GB" sz="1200"/>
                    </a:p>
                  </a:txBody>
                  <a:tcPr/>
                </a:tc>
              </a:tr>
              <a:tr h="1245315">
                <a:tc>
                  <a:txBody>
                    <a:bodyPr/>
                    <a:lstStyle/>
                    <a:p>
                      <a:pPr algn="ctr"/>
                      <a:r>
                        <a:rPr lang="en-GB" sz="1200" dirty="0" smtClean="0"/>
                        <a:t>Y1</a:t>
                      </a:r>
                      <a:endParaRPr lang="en-GB" sz="1200" dirty="0"/>
                    </a:p>
                  </a:txBody>
                  <a:tcPr/>
                </a:tc>
                <a:tc>
                  <a:txBody>
                    <a:bodyPr/>
                    <a:lstStyle/>
                    <a:p>
                      <a:pPr algn="ctr"/>
                      <a:r>
                        <a:rPr lang="en-GB" sz="1200" dirty="0" smtClean="0"/>
                        <a:t>Labels &amp; Captions</a:t>
                      </a:r>
                    </a:p>
                    <a:p>
                      <a:pPr algn="ctr"/>
                      <a:r>
                        <a:rPr lang="en-GB" sz="1200" dirty="0" smtClean="0"/>
                        <a:t>Stories</a:t>
                      </a:r>
                      <a:r>
                        <a:rPr lang="en-GB" sz="1200" baseline="0" dirty="0" smtClean="0"/>
                        <a:t> with familiar settings</a:t>
                      </a:r>
                    </a:p>
                    <a:p>
                      <a:pPr algn="ctr"/>
                      <a:r>
                        <a:rPr lang="en-GB" sz="1200" baseline="0" dirty="0" smtClean="0"/>
                        <a:t>Recounts- Fact and fiction</a:t>
                      </a:r>
                    </a:p>
                    <a:p>
                      <a:pPr algn="ctr"/>
                      <a:r>
                        <a:rPr lang="en-GB" sz="1200" baseline="0" dirty="0" smtClean="0"/>
                        <a:t>Dictionary skills</a:t>
                      </a:r>
                    </a:p>
                    <a:p>
                      <a:pPr algn="ctr"/>
                      <a:r>
                        <a:rPr lang="en-GB" sz="1200" baseline="0" dirty="0" smtClean="0"/>
                        <a:t>Poetry- Using senses</a:t>
                      </a:r>
                    </a:p>
                    <a:p>
                      <a:pPr algn="ctr"/>
                      <a:r>
                        <a:rPr lang="en-GB" sz="1200" baseline="0" dirty="0" smtClean="0"/>
                        <a:t>Traditional and </a:t>
                      </a:r>
                      <a:r>
                        <a:rPr lang="en-GB" sz="1200" baseline="0" dirty="0" err="1" smtClean="0"/>
                        <a:t>Fairytales</a:t>
                      </a:r>
                      <a:endParaRPr lang="en-GB" sz="1200" baseline="0" dirty="0" smtClean="0"/>
                    </a:p>
                    <a:p>
                      <a:pPr algn="ctr"/>
                      <a:r>
                        <a:rPr lang="en-GB" sz="1200" baseline="0" dirty="0" smtClean="0"/>
                        <a:t>Instructions</a:t>
                      </a:r>
                    </a:p>
                    <a:p>
                      <a:pPr algn="ctr"/>
                      <a:r>
                        <a:rPr lang="en-GB" sz="1200" baseline="0" dirty="0" smtClean="0"/>
                        <a:t>Stories from other cultures</a:t>
                      </a:r>
                    </a:p>
                    <a:p>
                      <a:pPr algn="ctr"/>
                      <a:r>
                        <a:rPr lang="en-GB" sz="1200" baseline="0" dirty="0" smtClean="0"/>
                        <a:t>Poetry- Pattern and Rhyme</a:t>
                      </a:r>
                    </a:p>
                    <a:p>
                      <a:pPr algn="ctr"/>
                      <a:r>
                        <a:rPr lang="en-GB" sz="1200" baseline="0" dirty="0" smtClean="0"/>
                        <a:t>Fantasy settings</a:t>
                      </a:r>
                    </a:p>
                    <a:p>
                      <a:pPr algn="ctr"/>
                      <a:r>
                        <a:rPr lang="en-GB" sz="1200" baseline="0" dirty="0" smtClean="0"/>
                        <a:t>Information texts</a:t>
                      </a:r>
                    </a:p>
                    <a:p>
                      <a:pPr algn="ctr"/>
                      <a:r>
                        <a:rPr lang="en-GB" sz="1200" baseline="0" dirty="0" smtClean="0"/>
                        <a:t>Poetry-poems on a theme</a:t>
                      </a:r>
                      <a:endParaRPr lang="en-GB" sz="1200" dirty="0"/>
                    </a:p>
                  </a:txBody>
                  <a:tcPr/>
                </a:tc>
                <a:tc>
                  <a:txBody>
                    <a:bodyPr/>
                    <a:lstStyle/>
                    <a:p>
                      <a:pPr algn="ctr"/>
                      <a:r>
                        <a:rPr lang="en-GB" sz="1200" dirty="0" smtClean="0"/>
                        <a:t>Y3</a:t>
                      </a:r>
                      <a:endParaRPr lang="en-GB" sz="1200" dirty="0"/>
                    </a:p>
                  </a:txBody>
                  <a:tcPr/>
                </a:tc>
                <a:tc>
                  <a:txBody>
                    <a:bodyPr/>
                    <a:lstStyle/>
                    <a:p>
                      <a:pPr algn="ctr"/>
                      <a:r>
                        <a:rPr lang="en-GB" sz="1200" dirty="0" smtClean="0"/>
                        <a:t>Familiar</a:t>
                      </a:r>
                      <a:r>
                        <a:rPr lang="en-GB" sz="1200" baseline="0" dirty="0" smtClean="0"/>
                        <a:t> settings</a:t>
                      </a:r>
                    </a:p>
                    <a:p>
                      <a:pPr algn="ctr"/>
                      <a:r>
                        <a:rPr lang="en-GB" sz="1200" baseline="0" dirty="0" smtClean="0"/>
                        <a:t>Explanation texts</a:t>
                      </a:r>
                    </a:p>
                    <a:p>
                      <a:pPr algn="ctr"/>
                      <a:r>
                        <a:rPr lang="en-GB" sz="1200" baseline="0" dirty="0" smtClean="0"/>
                        <a:t>Myths</a:t>
                      </a:r>
                    </a:p>
                    <a:p>
                      <a:pPr algn="ctr"/>
                      <a:r>
                        <a:rPr lang="en-GB" sz="1200" baseline="0" dirty="0" smtClean="0"/>
                        <a:t>Adventure stories</a:t>
                      </a:r>
                    </a:p>
                    <a:p>
                      <a:pPr algn="ctr"/>
                      <a:r>
                        <a:rPr lang="en-GB" sz="1200" baseline="0" dirty="0" smtClean="0"/>
                        <a:t>Shape poems</a:t>
                      </a:r>
                    </a:p>
                    <a:p>
                      <a:pPr algn="ctr"/>
                      <a:r>
                        <a:rPr lang="en-GB" sz="1200" baseline="0" dirty="0" smtClean="0"/>
                        <a:t>Poems to perform</a:t>
                      </a:r>
                    </a:p>
                    <a:p>
                      <a:pPr algn="ctr"/>
                      <a:r>
                        <a:rPr lang="en-GB" sz="1200" baseline="0" dirty="0" smtClean="0"/>
                        <a:t>Instructions</a:t>
                      </a:r>
                    </a:p>
                    <a:p>
                      <a:pPr algn="ctr"/>
                      <a:r>
                        <a:rPr lang="en-GB" sz="1200" baseline="0" dirty="0" smtClean="0"/>
                        <a:t>Stories by the same authors</a:t>
                      </a:r>
                      <a:endParaRPr lang="en-GB" sz="1200" dirty="0"/>
                    </a:p>
                  </a:txBody>
                  <a:tcPr/>
                </a:tc>
              </a:tr>
              <a:tr h="732809">
                <a:tc>
                  <a:txBody>
                    <a:bodyPr/>
                    <a:lstStyle/>
                    <a:p>
                      <a:pPr algn="ctr"/>
                      <a:r>
                        <a:rPr lang="en-GB" sz="1200" dirty="0" smtClean="0"/>
                        <a:t>Y2</a:t>
                      </a:r>
                      <a:endParaRPr lang="en-GB" sz="1200" dirty="0"/>
                    </a:p>
                  </a:txBody>
                  <a:tcPr/>
                </a:tc>
                <a:tc>
                  <a:txBody>
                    <a:bodyPr/>
                    <a:lstStyle/>
                    <a:p>
                      <a:pPr algn="ctr"/>
                      <a:r>
                        <a:rPr lang="en-GB" sz="1200" dirty="0" smtClean="0"/>
                        <a:t>Explanation Texts</a:t>
                      </a:r>
                    </a:p>
                    <a:p>
                      <a:pPr algn="ctr"/>
                      <a:r>
                        <a:rPr lang="en-GB" sz="1200" dirty="0" smtClean="0"/>
                        <a:t>Stories with familiar settings</a:t>
                      </a:r>
                    </a:p>
                    <a:p>
                      <a:pPr algn="ctr"/>
                      <a:r>
                        <a:rPr lang="en-GB" sz="1200" dirty="0" smtClean="0"/>
                        <a:t>Information texts</a:t>
                      </a:r>
                    </a:p>
                    <a:p>
                      <a:pPr algn="ctr"/>
                      <a:r>
                        <a:rPr lang="en-GB" sz="1200" dirty="0" smtClean="0"/>
                        <a:t>Traditional</a:t>
                      </a:r>
                      <a:r>
                        <a:rPr lang="en-GB" sz="1200" baseline="0" dirty="0" smtClean="0"/>
                        <a:t> stories</a:t>
                      </a:r>
                    </a:p>
                    <a:p>
                      <a:pPr algn="ctr"/>
                      <a:r>
                        <a:rPr lang="en-GB" sz="1200" baseline="0" dirty="0" smtClean="0"/>
                        <a:t>Patterns on a </a:t>
                      </a:r>
                      <a:r>
                        <a:rPr lang="en-GB" sz="1200" baseline="0" dirty="0" err="1" smtClean="0"/>
                        <a:t>pge</a:t>
                      </a:r>
                      <a:r>
                        <a:rPr lang="en-GB" sz="1200" baseline="0" dirty="0" smtClean="0"/>
                        <a:t> poetry</a:t>
                      </a:r>
                    </a:p>
                    <a:p>
                      <a:pPr algn="ctr"/>
                      <a:r>
                        <a:rPr lang="en-GB" sz="1200" baseline="0" dirty="0" smtClean="0"/>
                        <a:t>Different stories by the same author</a:t>
                      </a:r>
                    </a:p>
                    <a:p>
                      <a:pPr algn="ctr"/>
                      <a:r>
                        <a:rPr lang="en-GB" sz="1200" baseline="0" dirty="0" smtClean="0"/>
                        <a:t>Instructions</a:t>
                      </a:r>
                    </a:p>
                    <a:p>
                      <a:pPr algn="ctr"/>
                      <a:r>
                        <a:rPr lang="en-GB" sz="1200" baseline="0" dirty="0" smtClean="0"/>
                        <a:t>Poetry- really looking</a:t>
                      </a:r>
                    </a:p>
                    <a:p>
                      <a:pPr algn="ctr"/>
                      <a:r>
                        <a:rPr lang="en-GB" sz="1200" baseline="0" dirty="0" smtClean="0"/>
                        <a:t>Significant authors</a:t>
                      </a:r>
                    </a:p>
                    <a:p>
                      <a:pPr algn="ctr"/>
                      <a:r>
                        <a:rPr lang="en-GB" sz="1200" baseline="0" dirty="0" smtClean="0"/>
                        <a:t>Non-Chronological reports</a:t>
                      </a:r>
                    </a:p>
                    <a:p>
                      <a:pPr algn="ctr"/>
                      <a:r>
                        <a:rPr lang="en-GB" sz="1200" baseline="0" dirty="0" smtClean="0"/>
                        <a:t>Poetry- Silly Stuff</a:t>
                      </a:r>
                      <a:endParaRPr lang="en-GB" sz="1200" dirty="0" smtClean="0"/>
                    </a:p>
                    <a:p>
                      <a:pPr algn="ctr"/>
                      <a:endParaRPr lang="en-GB" sz="1200" dirty="0"/>
                    </a:p>
                  </a:txBody>
                  <a:tcPr/>
                </a:tc>
                <a:tc>
                  <a:txBody>
                    <a:bodyPr/>
                    <a:lstStyle/>
                    <a:p>
                      <a:pPr algn="ctr"/>
                      <a:r>
                        <a:rPr lang="en-GB" sz="1200" dirty="0" smtClean="0"/>
                        <a:t>Y4</a:t>
                      </a:r>
                      <a:endParaRPr lang="en-GB"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Stories with historical settings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Stories from other cultures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Explanation texts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Advertisements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Poetry- Creating images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Play scripts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Persuasive writing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Stories with imaginary settings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Newspapers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Magazines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Stories with issues and dilemmas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Poetry- exploring form</a:t>
                      </a:r>
                    </a:p>
                  </a:txBody>
                  <a:tcPr/>
                </a:tc>
              </a:tr>
            </a:tbl>
          </a:graphicData>
        </a:graphic>
      </p:graphicFrame>
    </p:spTree>
    <p:extLst>
      <p:ext uri="{BB962C8B-B14F-4D97-AF65-F5344CB8AC3E}">
        <p14:creationId xmlns:p14="http://schemas.microsoft.com/office/powerpoint/2010/main" val="24562306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2987824" y="188640"/>
            <a:ext cx="3024336" cy="707886"/>
          </a:xfrm>
          <a:prstGeom prst="rect">
            <a:avLst/>
          </a:prstGeom>
          <a:noFill/>
        </p:spPr>
        <p:txBody>
          <a:bodyPr wrap="square" rtlCol="0">
            <a:spAutoFit/>
          </a:bodyPr>
          <a:lstStyle/>
          <a:p>
            <a:r>
              <a:rPr lang="en-GB" sz="4000" b="1" dirty="0" smtClean="0">
                <a:solidFill>
                  <a:srgbClr val="0070C0"/>
                </a:solidFill>
              </a:rPr>
              <a:t>English</a:t>
            </a:r>
            <a:endParaRPr lang="en-GB"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5" y="188640"/>
            <a:ext cx="576064" cy="694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00392" y="221853"/>
            <a:ext cx="576064" cy="694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7" name="Table 6"/>
          <p:cNvGraphicFramePr>
            <a:graphicFrameLocks noGrp="1"/>
          </p:cNvGraphicFramePr>
          <p:nvPr>
            <p:extLst>
              <p:ext uri="{D42A27DB-BD31-4B8C-83A1-F6EECF244321}">
                <p14:modId xmlns:p14="http://schemas.microsoft.com/office/powerpoint/2010/main" val="4192222819"/>
              </p:ext>
            </p:extLst>
          </p:nvPr>
        </p:nvGraphicFramePr>
        <p:xfrm>
          <a:off x="467545" y="1196752"/>
          <a:ext cx="8352928" cy="4695209"/>
        </p:xfrm>
        <a:graphic>
          <a:graphicData uri="http://schemas.openxmlformats.org/drawingml/2006/table">
            <a:tbl>
              <a:tblPr firstRow="1" bandRow="1">
                <a:tableStyleId>{5C22544A-7EE6-4342-B048-85BDC9FD1C3A}</a:tableStyleId>
              </a:tblPr>
              <a:tblGrid>
                <a:gridCol w="1296145"/>
                <a:gridCol w="2880319"/>
                <a:gridCol w="1368153"/>
                <a:gridCol w="2808311"/>
              </a:tblGrid>
              <a:tr h="732809">
                <a:tc>
                  <a:txBody>
                    <a:bodyPr/>
                    <a:lstStyle/>
                    <a:p>
                      <a:pPr algn="ctr"/>
                      <a:r>
                        <a:rPr lang="en-GB" dirty="0" smtClean="0"/>
                        <a:t>Year Group</a:t>
                      </a:r>
                      <a:endParaRPr lang="en-GB" dirty="0"/>
                    </a:p>
                  </a:txBody>
                  <a:tcPr/>
                </a:tc>
                <a:tc>
                  <a:txBody>
                    <a:bodyPr/>
                    <a:lstStyle/>
                    <a:p>
                      <a:pPr algn="ctr"/>
                      <a:r>
                        <a:rPr lang="en-GB" dirty="0" smtClean="0"/>
                        <a:t>Genre</a:t>
                      </a:r>
                      <a:endParaRPr lang="en-GB" dirty="0"/>
                    </a:p>
                  </a:txBody>
                  <a:tcPr/>
                </a:tc>
                <a:tc>
                  <a:txBody>
                    <a:bodyPr/>
                    <a:lstStyle/>
                    <a:p>
                      <a:pPr algn="ctr"/>
                      <a:r>
                        <a:rPr lang="en-GB" dirty="0" smtClean="0"/>
                        <a:t>Year Group</a:t>
                      </a:r>
                      <a:endParaRPr lang="en-GB" dirty="0"/>
                    </a:p>
                  </a:txBody>
                  <a:tcPr/>
                </a:tc>
                <a:tc>
                  <a:txBody>
                    <a:bodyPr/>
                    <a:lstStyle/>
                    <a:p>
                      <a:pPr algn="ctr"/>
                      <a:r>
                        <a:rPr lang="en-GB" dirty="0" smtClean="0"/>
                        <a:t>Genre</a:t>
                      </a:r>
                      <a:endParaRPr lang="en-GB" dirty="0"/>
                    </a:p>
                  </a:txBody>
                  <a:tcPr/>
                </a:tc>
              </a:tr>
              <a:tr h="732809">
                <a:tc>
                  <a:txBody>
                    <a:bodyPr/>
                    <a:lstStyle/>
                    <a:p>
                      <a:pPr algn="ctr"/>
                      <a:r>
                        <a:rPr lang="en-GB" sz="1200" dirty="0" smtClean="0"/>
                        <a:t>Y5</a:t>
                      </a:r>
                      <a:endParaRPr lang="en-GB" sz="1200" dirty="0"/>
                    </a:p>
                  </a:txBody>
                  <a:tcPr/>
                </a:tc>
                <a:tc>
                  <a:txBody>
                    <a:bodyPr/>
                    <a:lstStyle/>
                    <a:p>
                      <a:pPr algn="ctr"/>
                      <a:r>
                        <a:rPr lang="en-GB" sz="1200" baseline="0" dirty="0" smtClean="0"/>
                        <a:t>Novels and stories by significant Children’s authors</a:t>
                      </a:r>
                    </a:p>
                    <a:p>
                      <a:pPr algn="ctr"/>
                      <a:r>
                        <a:rPr lang="en-GB" sz="1200" baseline="0" dirty="0" smtClean="0"/>
                        <a:t>Instructions</a:t>
                      </a:r>
                    </a:p>
                    <a:p>
                      <a:pPr algn="ctr"/>
                      <a:r>
                        <a:rPr lang="en-GB" sz="1200" baseline="0" dirty="0" smtClean="0"/>
                        <a:t>Traditional Stories and Legends</a:t>
                      </a:r>
                    </a:p>
                    <a:p>
                      <a:pPr algn="ctr"/>
                      <a:r>
                        <a:rPr lang="en-GB" sz="1200" baseline="0" dirty="0" smtClean="0"/>
                        <a:t>Poetic Style</a:t>
                      </a:r>
                    </a:p>
                    <a:p>
                      <a:pPr algn="ctr"/>
                      <a:r>
                        <a:rPr lang="en-GB" sz="1200" baseline="0" dirty="0" smtClean="0"/>
                        <a:t>Stories from Other Cultures</a:t>
                      </a:r>
                    </a:p>
                    <a:p>
                      <a:pPr algn="ctr"/>
                      <a:r>
                        <a:rPr lang="en-GB" sz="1200" baseline="0" dirty="0" smtClean="0"/>
                        <a:t>Recounts</a:t>
                      </a:r>
                    </a:p>
                    <a:p>
                      <a:pPr algn="ctr"/>
                      <a:r>
                        <a:rPr lang="en-GB" sz="1200" baseline="0" dirty="0" smtClean="0"/>
                        <a:t>Older Literature</a:t>
                      </a:r>
                    </a:p>
                    <a:p>
                      <a:pPr algn="ctr"/>
                      <a:r>
                        <a:rPr lang="en-GB" sz="1200" baseline="0" dirty="0" smtClean="0"/>
                        <a:t>Classic Poetry/ Narrative Poems</a:t>
                      </a:r>
                    </a:p>
                    <a:p>
                      <a:pPr algn="ctr"/>
                      <a:r>
                        <a:rPr lang="en-GB" sz="1200" baseline="0" dirty="0" smtClean="0"/>
                        <a:t>Persuasive Writing</a:t>
                      </a:r>
                    </a:p>
                    <a:p>
                      <a:pPr algn="ctr"/>
                      <a:r>
                        <a:rPr lang="en-GB" sz="1200" baseline="0" dirty="0" smtClean="0"/>
                        <a:t>Film Narrative</a:t>
                      </a:r>
                    </a:p>
                    <a:p>
                      <a:pPr algn="ctr"/>
                      <a:r>
                        <a:rPr lang="en-GB" sz="1200" baseline="0" dirty="0" smtClean="0"/>
                        <a:t>Dramatic Conventions</a:t>
                      </a:r>
                    </a:p>
                    <a:p>
                      <a:pPr algn="ctr"/>
                      <a:r>
                        <a:rPr lang="en-GB" sz="1200" baseline="0" dirty="0" smtClean="0"/>
                        <a:t>Choral and Performance</a:t>
                      </a:r>
                    </a:p>
                    <a:p>
                      <a:pPr algn="ctr"/>
                      <a:endParaRPr lang="en-GB" sz="1200" baseline="0" dirty="0" smtClean="0"/>
                    </a:p>
                  </a:txBody>
                  <a:tcPr/>
                </a:tc>
                <a:tc>
                  <a:txBody>
                    <a:bodyPr/>
                    <a:lstStyle/>
                    <a:p>
                      <a:pPr algn="ctr"/>
                      <a:r>
                        <a:rPr lang="en-GB" sz="1200" dirty="0" smtClean="0"/>
                        <a:t>Y6</a:t>
                      </a:r>
                      <a:endParaRPr lang="en-GB" sz="1200" dirty="0"/>
                    </a:p>
                  </a:txBody>
                  <a:tcPr/>
                </a:tc>
                <a:tc>
                  <a:txBody>
                    <a:bodyPr/>
                    <a:lstStyle/>
                    <a:p>
                      <a:pPr algn="ctr"/>
                      <a:r>
                        <a:rPr lang="en-GB" sz="1200" dirty="0" smtClean="0"/>
                        <a:t>Poetry- Imagery</a:t>
                      </a:r>
                    </a:p>
                    <a:p>
                      <a:pPr algn="ctr"/>
                      <a:r>
                        <a:rPr lang="en-GB" sz="1200" dirty="0" smtClean="0"/>
                        <a:t>Biography</a:t>
                      </a:r>
                    </a:p>
                    <a:p>
                      <a:pPr algn="ctr"/>
                      <a:r>
                        <a:rPr lang="en-GB" sz="1200" dirty="0" smtClean="0"/>
                        <a:t>Auto-biography</a:t>
                      </a:r>
                    </a:p>
                    <a:p>
                      <a:pPr algn="ctr"/>
                      <a:r>
                        <a:rPr lang="en-GB" sz="1200" dirty="0" smtClean="0"/>
                        <a:t>Balanced/unbalanced arguments</a:t>
                      </a:r>
                    </a:p>
                    <a:p>
                      <a:pPr algn="ctr"/>
                      <a:r>
                        <a:rPr lang="en-GB" sz="1200" dirty="0" smtClean="0"/>
                        <a:t>Flashbacks</a:t>
                      </a:r>
                    </a:p>
                    <a:p>
                      <a:pPr algn="ctr"/>
                      <a:r>
                        <a:rPr lang="en-GB" sz="1200" dirty="0" smtClean="0"/>
                        <a:t>Time slips</a:t>
                      </a:r>
                    </a:p>
                    <a:p>
                      <a:pPr algn="ctr"/>
                      <a:r>
                        <a:rPr lang="en-GB" sz="1200" dirty="0" smtClean="0"/>
                        <a:t>Journalistic writing</a:t>
                      </a:r>
                    </a:p>
                    <a:p>
                      <a:pPr algn="ctr"/>
                      <a:r>
                        <a:rPr lang="en-GB" sz="1200" dirty="0" smtClean="0"/>
                        <a:t>Letter writing</a:t>
                      </a:r>
                    </a:p>
                    <a:p>
                      <a:pPr algn="ctr"/>
                      <a:r>
                        <a:rPr lang="en-GB" sz="1200" dirty="0" smtClean="0"/>
                        <a:t>Formal/Impersonal writing</a:t>
                      </a:r>
                    </a:p>
                    <a:p>
                      <a:pPr algn="ctr"/>
                      <a:r>
                        <a:rPr lang="en-GB" sz="1200" dirty="0" smtClean="0"/>
                        <a:t>Play scripts</a:t>
                      </a:r>
                    </a:p>
                    <a:p>
                      <a:pPr algn="ctr"/>
                      <a:r>
                        <a:rPr lang="en-GB" sz="1200" dirty="0" smtClean="0"/>
                        <a:t>Action stories</a:t>
                      </a:r>
                    </a:p>
                    <a:p>
                      <a:pPr algn="ctr"/>
                      <a:r>
                        <a:rPr lang="en-GB" sz="1200" dirty="0" smtClean="0"/>
                        <a:t>Revise-Myths,</a:t>
                      </a:r>
                      <a:r>
                        <a:rPr lang="en-GB" sz="1200" baseline="0" dirty="0" smtClean="0"/>
                        <a:t> Legends, Diaries</a:t>
                      </a:r>
                      <a:endParaRPr lang="en-GB" sz="1200" dirty="0" smtClean="0"/>
                    </a:p>
                    <a:p>
                      <a:pPr algn="ctr"/>
                      <a:endParaRPr lang="en-GB" sz="1200" dirty="0"/>
                    </a:p>
                  </a:txBody>
                  <a:tcPr/>
                </a:tc>
              </a:tr>
              <a:tr h="732809">
                <a:tc gridSpan="4">
                  <a:txBody>
                    <a:bodyPr/>
                    <a:lstStyle/>
                    <a:p>
                      <a:pPr algn="ctr"/>
                      <a:r>
                        <a:rPr lang="en-GB" sz="2000" dirty="0" smtClean="0"/>
                        <a:t>Each class is taught one GPS focus lesson a week. This is then followed up in the writing of</a:t>
                      </a:r>
                      <a:r>
                        <a:rPr lang="en-GB" sz="2000" baseline="0" dirty="0" smtClean="0"/>
                        <a:t> each genre. The GPS focus along with specific year group objectives can be found on the curriculum map and target sheets on each class page on the website. </a:t>
                      </a:r>
                      <a:endParaRPr lang="en-GB" sz="2000" dirty="0"/>
                    </a:p>
                  </a:txBody>
                  <a:tcPr/>
                </a:tc>
                <a:tc hMerge="1">
                  <a:txBody>
                    <a:bodyPr/>
                    <a:lstStyle/>
                    <a:p>
                      <a:pPr algn="ctr"/>
                      <a:endParaRPr lang="en-GB" sz="1200" baseline="0" dirty="0" smtClean="0"/>
                    </a:p>
                  </a:txBody>
                  <a:tcPr/>
                </a:tc>
                <a:tc hMerge="1">
                  <a:txBody>
                    <a:bodyPr/>
                    <a:lstStyle/>
                    <a:p>
                      <a:pPr algn="ctr"/>
                      <a:endParaRPr lang="en-GB" sz="1200" dirty="0"/>
                    </a:p>
                  </a:txBody>
                  <a:tcPr/>
                </a:tc>
                <a:tc hMerge="1">
                  <a:txBody>
                    <a:bodyPr/>
                    <a:lstStyle/>
                    <a:p>
                      <a:pPr algn="ctr"/>
                      <a:endParaRPr lang="en-GB" sz="1200" dirty="0"/>
                    </a:p>
                  </a:txBody>
                  <a:tcPr/>
                </a:tc>
              </a:tr>
            </a:tbl>
          </a:graphicData>
        </a:graphic>
      </p:graphicFrame>
    </p:spTree>
    <p:extLst>
      <p:ext uri="{BB962C8B-B14F-4D97-AF65-F5344CB8AC3E}">
        <p14:creationId xmlns:p14="http://schemas.microsoft.com/office/powerpoint/2010/main" val="31732842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0932" t="16071" r="28659" b="15360"/>
          <a:stretch/>
        </p:blipFill>
        <p:spPr bwMode="auto">
          <a:xfrm>
            <a:off x="-1" y="260648"/>
            <a:ext cx="9139553"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9120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709" t="16071" r="28495" b="14881"/>
          <a:stretch/>
        </p:blipFill>
        <p:spPr bwMode="auto">
          <a:xfrm>
            <a:off x="-1" y="116632"/>
            <a:ext cx="9144225"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93270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PE</a:t>
            </a:r>
            <a:endParaRPr lang="en-GB" dirty="0"/>
          </a:p>
        </p:txBody>
      </p:sp>
      <p:graphicFrame>
        <p:nvGraphicFramePr>
          <p:cNvPr id="4" name="Content Placeholder 3"/>
          <p:cNvGraphicFramePr>
            <a:graphicFrameLocks noGrp="1"/>
          </p:cNvGraphicFramePr>
          <p:nvPr>
            <p:ph idx="1"/>
          </p:nvPr>
        </p:nvGraphicFramePr>
        <p:xfrm>
          <a:off x="457201" y="1812405"/>
          <a:ext cx="8229598" cy="4101552"/>
        </p:xfrm>
        <a:graphic>
          <a:graphicData uri="http://schemas.openxmlformats.org/drawingml/2006/table">
            <a:tbl>
              <a:tblPr firstRow="1" firstCol="1" bandRow="1">
                <a:tableStyleId>{5C22544A-7EE6-4342-B048-85BDC9FD1C3A}</a:tableStyleId>
              </a:tblPr>
              <a:tblGrid>
                <a:gridCol w="968666"/>
                <a:gridCol w="1315365"/>
                <a:gridCol w="1069714"/>
                <a:gridCol w="1235224"/>
                <a:gridCol w="1234643"/>
                <a:gridCol w="1234643"/>
                <a:gridCol w="1171343"/>
              </a:tblGrid>
              <a:tr h="256453">
                <a:tc>
                  <a:txBody>
                    <a:bodyPr/>
                    <a:lstStyle/>
                    <a:p>
                      <a:pPr algn="ctr">
                        <a:lnSpc>
                          <a:spcPct val="115000"/>
                        </a:lnSpc>
                        <a:spcAft>
                          <a:spcPts val="0"/>
                        </a:spcAft>
                      </a:pPr>
                      <a:r>
                        <a:rPr lang="en-GB" sz="1500">
                          <a:effectLst/>
                        </a:rPr>
                        <a:t> </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500">
                          <a:effectLst/>
                        </a:rPr>
                        <a:t>Autumn 1</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500">
                          <a:effectLst/>
                        </a:rPr>
                        <a:t>Autumn 2</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500">
                          <a:effectLst/>
                        </a:rPr>
                        <a:t>Spring 1  </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500">
                          <a:effectLst/>
                        </a:rPr>
                        <a:t>Spring 2</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500">
                          <a:effectLst/>
                        </a:rPr>
                        <a:t>Summer 1</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500">
                          <a:effectLst/>
                        </a:rPr>
                        <a:t>Summer 2</a:t>
                      </a:r>
                      <a:endParaRPr lang="en-GB" sz="1000">
                        <a:effectLst/>
                        <a:latin typeface="Calibri"/>
                        <a:ea typeface="Calibri"/>
                        <a:cs typeface="Times New Roman"/>
                      </a:endParaRPr>
                    </a:p>
                  </a:txBody>
                  <a:tcPr marL="62719" marR="62719" marT="0" marB="0"/>
                </a:tc>
              </a:tr>
              <a:tr h="528934">
                <a:tc>
                  <a:txBody>
                    <a:bodyPr/>
                    <a:lstStyle/>
                    <a:p>
                      <a:pPr algn="ctr">
                        <a:lnSpc>
                          <a:spcPct val="115000"/>
                        </a:lnSpc>
                        <a:spcAft>
                          <a:spcPts val="0"/>
                        </a:spcAft>
                      </a:pPr>
                      <a:r>
                        <a:rPr lang="en-GB" sz="1500">
                          <a:effectLst/>
                        </a:rPr>
                        <a:t>R</a:t>
                      </a:r>
                      <a:endParaRPr lang="en-GB" sz="1000">
                        <a:effectLst/>
                      </a:endParaRPr>
                    </a:p>
                    <a:p>
                      <a:pPr algn="ctr">
                        <a:lnSpc>
                          <a:spcPct val="115000"/>
                        </a:lnSpc>
                        <a:spcAft>
                          <a:spcPts val="0"/>
                        </a:spcAft>
                      </a:pPr>
                      <a:r>
                        <a:rPr lang="en-GB" sz="1500">
                          <a:effectLst/>
                        </a:rPr>
                        <a:t> </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Fundamental</a:t>
                      </a:r>
                    </a:p>
                    <a:p>
                      <a:pPr algn="ctr">
                        <a:lnSpc>
                          <a:spcPct val="115000"/>
                        </a:lnSpc>
                        <a:spcAft>
                          <a:spcPts val="0"/>
                        </a:spcAft>
                      </a:pPr>
                      <a:r>
                        <a:rPr lang="en-GB" sz="1000">
                          <a:effectLst/>
                        </a:rPr>
                        <a:t>Movement Skills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Fundamental</a:t>
                      </a:r>
                    </a:p>
                    <a:p>
                      <a:pPr algn="ctr">
                        <a:lnSpc>
                          <a:spcPct val="115000"/>
                        </a:lnSpc>
                        <a:spcAft>
                          <a:spcPts val="0"/>
                        </a:spcAft>
                      </a:pPr>
                      <a:r>
                        <a:rPr lang="en-GB" sz="1000">
                          <a:effectLst/>
                        </a:rPr>
                        <a:t>Movement Skills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Fundamental</a:t>
                      </a:r>
                    </a:p>
                    <a:p>
                      <a:pPr algn="ctr">
                        <a:lnSpc>
                          <a:spcPct val="115000"/>
                        </a:lnSpc>
                        <a:spcAft>
                          <a:spcPts val="0"/>
                        </a:spcAft>
                      </a:pPr>
                      <a:r>
                        <a:rPr lang="en-GB" sz="1000">
                          <a:effectLst/>
                        </a:rPr>
                        <a:t>Movement Skills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Fundamental</a:t>
                      </a:r>
                    </a:p>
                    <a:p>
                      <a:pPr algn="ctr">
                        <a:lnSpc>
                          <a:spcPct val="115000"/>
                        </a:lnSpc>
                        <a:spcAft>
                          <a:spcPts val="0"/>
                        </a:spcAft>
                      </a:pPr>
                      <a:r>
                        <a:rPr lang="en-GB" sz="1000">
                          <a:effectLst/>
                        </a:rPr>
                        <a:t>Movement Skills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Athletics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Fundamental</a:t>
                      </a:r>
                    </a:p>
                    <a:p>
                      <a:pPr algn="ctr">
                        <a:lnSpc>
                          <a:spcPct val="115000"/>
                        </a:lnSpc>
                        <a:spcAft>
                          <a:spcPts val="0"/>
                        </a:spcAft>
                      </a:pPr>
                      <a:r>
                        <a:rPr lang="en-GB" sz="1000">
                          <a:effectLst/>
                        </a:rPr>
                        <a:t>Movement Skills</a:t>
                      </a:r>
                      <a:endParaRPr lang="en-GB" sz="1000">
                        <a:effectLst/>
                        <a:latin typeface="Calibri"/>
                        <a:ea typeface="Calibri"/>
                        <a:cs typeface="Times New Roman"/>
                      </a:endParaRPr>
                    </a:p>
                  </a:txBody>
                  <a:tcPr marL="62719" marR="62719" marT="0" marB="0"/>
                </a:tc>
              </a:tr>
              <a:tr h="528934">
                <a:tc>
                  <a:txBody>
                    <a:bodyPr/>
                    <a:lstStyle/>
                    <a:p>
                      <a:pPr algn="ctr">
                        <a:lnSpc>
                          <a:spcPct val="115000"/>
                        </a:lnSpc>
                        <a:spcAft>
                          <a:spcPts val="0"/>
                        </a:spcAft>
                      </a:pPr>
                      <a:r>
                        <a:rPr lang="en-GB" sz="1500">
                          <a:effectLst/>
                        </a:rPr>
                        <a:t>Y1</a:t>
                      </a:r>
                      <a:endParaRPr lang="en-GB" sz="1000">
                        <a:effectLst/>
                      </a:endParaRPr>
                    </a:p>
                    <a:p>
                      <a:pPr algn="ctr">
                        <a:lnSpc>
                          <a:spcPct val="115000"/>
                        </a:lnSpc>
                        <a:spcAft>
                          <a:spcPts val="0"/>
                        </a:spcAft>
                      </a:pPr>
                      <a:r>
                        <a:rPr lang="en-GB" sz="1500">
                          <a:effectLst/>
                        </a:rPr>
                        <a:t> </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Gymnastics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Dance</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dirty="0">
                          <a:effectLst/>
                        </a:rPr>
                        <a:t>Team Games</a:t>
                      </a:r>
                    </a:p>
                    <a:p>
                      <a:pPr algn="ctr">
                        <a:lnSpc>
                          <a:spcPct val="115000"/>
                        </a:lnSpc>
                        <a:spcAft>
                          <a:spcPts val="0"/>
                        </a:spcAft>
                      </a:pPr>
                      <a:r>
                        <a:rPr lang="en-GB" sz="1000" dirty="0">
                          <a:effectLst/>
                        </a:rPr>
                        <a:t>(Invasion)</a:t>
                      </a:r>
                      <a:endParaRPr lang="en-GB" sz="1000" dirty="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(Net/Wall)</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Athletics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(Striking &amp; Fielding)</a:t>
                      </a:r>
                      <a:endParaRPr lang="en-GB" sz="1000">
                        <a:effectLst/>
                        <a:latin typeface="Calibri"/>
                        <a:ea typeface="Calibri"/>
                        <a:cs typeface="Times New Roman"/>
                      </a:endParaRPr>
                    </a:p>
                  </a:txBody>
                  <a:tcPr marL="62719" marR="62719" marT="0" marB="0"/>
                </a:tc>
              </a:tr>
              <a:tr h="528934">
                <a:tc>
                  <a:txBody>
                    <a:bodyPr/>
                    <a:lstStyle/>
                    <a:p>
                      <a:pPr algn="ctr">
                        <a:lnSpc>
                          <a:spcPct val="115000"/>
                        </a:lnSpc>
                        <a:spcAft>
                          <a:spcPts val="0"/>
                        </a:spcAft>
                      </a:pPr>
                      <a:r>
                        <a:rPr lang="en-GB" sz="1500">
                          <a:effectLst/>
                        </a:rPr>
                        <a:t>Y2</a:t>
                      </a:r>
                      <a:endParaRPr lang="en-GB" sz="1000">
                        <a:effectLst/>
                      </a:endParaRPr>
                    </a:p>
                    <a:p>
                      <a:pPr algn="ctr">
                        <a:lnSpc>
                          <a:spcPct val="115000"/>
                        </a:lnSpc>
                        <a:spcAft>
                          <a:spcPts val="0"/>
                        </a:spcAft>
                      </a:pPr>
                      <a:r>
                        <a:rPr lang="en-GB" sz="1500">
                          <a:effectLst/>
                        </a:rPr>
                        <a:t> </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Gymnastics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Dance</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(Invasion)</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(Net/Wall)</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Athletics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(Striking &amp; Fielding)</a:t>
                      </a:r>
                      <a:endParaRPr lang="en-GB" sz="1000">
                        <a:effectLst/>
                        <a:latin typeface="Calibri"/>
                        <a:ea typeface="Calibri"/>
                        <a:cs typeface="Times New Roman"/>
                      </a:endParaRPr>
                    </a:p>
                  </a:txBody>
                  <a:tcPr marL="62719" marR="62719" marT="0" marB="0"/>
                </a:tc>
              </a:tr>
              <a:tr h="528934">
                <a:tc>
                  <a:txBody>
                    <a:bodyPr/>
                    <a:lstStyle/>
                    <a:p>
                      <a:pPr algn="ctr">
                        <a:lnSpc>
                          <a:spcPct val="115000"/>
                        </a:lnSpc>
                        <a:spcAft>
                          <a:spcPts val="0"/>
                        </a:spcAft>
                      </a:pPr>
                      <a:r>
                        <a:rPr lang="en-GB" sz="1500">
                          <a:effectLst/>
                        </a:rPr>
                        <a:t>Y3</a:t>
                      </a:r>
                      <a:endParaRPr lang="en-GB" sz="1000">
                        <a:effectLst/>
                      </a:endParaRPr>
                    </a:p>
                    <a:p>
                      <a:pPr algn="ctr">
                        <a:lnSpc>
                          <a:spcPct val="115000"/>
                        </a:lnSpc>
                        <a:spcAft>
                          <a:spcPts val="0"/>
                        </a:spcAft>
                      </a:pPr>
                      <a:r>
                        <a:rPr lang="en-GB" sz="1500">
                          <a:effectLst/>
                        </a:rPr>
                        <a:t> </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Gymnastics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Dance</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(Invasion)</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(Net/Wall)</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Athletics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(Striking &amp; Fielding)</a:t>
                      </a:r>
                      <a:endParaRPr lang="en-GB" sz="1000">
                        <a:effectLst/>
                        <a:latin typeface="Calibri"/>
                        <a:ea typeface="Calibri"/>
                        <a:cs typeface="Times New Roman"/>
                      </a:endParaRPr>
                    </a:p>
                  </a:txBody>
                  <a:tcPr marL="62719" marR="62719" marT="0" marB="0"/>
                </a:tc>
              </a:tr>
              <a:tr h="528934">
                <a:tc>
                  <a:txBody>
                    <a:bodyPr/>
                    <a:lstStyle/>
                    <a:p>
                      <a:pPr algn="ctr">
                        <a:lnSpc>
                          <a:spcPct val="115000"/>
                        </a:lnSpc>
                        <a:spcAft>
                          <a:spcPts val="0"/>
                        </a:spcAft>
                      </a:pPr>
                      <a:r>
                        <a:rPr lang="en-GB" sz="1500">
                          <a:effectLst/>
                        </a:rPr>
                        <a:t>Y4</a:t>
                      </a:r>
                      <a:endParaRPr lang="en-GB" sz="1000">
                        <a:effectLst/>
                      </a:endParaRPr>
                    </a:p>
                    <a:p>
                      <a:pPr algn="ctr">
                        <a:lnSpc>
                          <a:spcPct val="115000"/>
                        </a:lnSpc>
                        <a:spcAft>
                          <a:spcPts val="0"/>
                        </a:spcAft>
                      </a:pPr>
                      <a:r>
                        <a:rPr lang="en-GB" sz="1500">
                          <a:effectLst/>
                        </a:rPr>
                        <a:t> </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Gymnastics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Dance</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(Invasion)</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(Net/Wall)</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Athletics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(Striking &amp; Fielding)</a:t>
                      </a:r>
                      <a:endParaRPr lang="en-GB" sz="1000">
                        <a:effectLst/>
                        <a:latin typeface="Calibri"/>
                        <a:ea typeface="Calibri"/>
                        <a:cs typeface="Times New Roman"/>
                      </a:endParaRPr>
                    </a:p>
                  </a:txBody>
                  <a:tcPr marL="62719" marR="62719" marT="0" marB="0"/>
                </a:tc>
              </a:tr>
              <a:tr h="596996">
                <a:tc>
                  <a:txBody>
                    <a:bodyPr/>
                    <a:lstStyle/>
                    <a:p>
                      <a:pPr algn="ctr">
                        <a:lnSpc>
                          <a:spcPct val="115000"/>
                        </a:lnSpc>
                        <a:spcAft>
                          <a:spcPts val="0"/>
                        </a:spcAft>
                      </a:pPr>
                      <a:r>
                        <a:rPr lang="en-GB" sz="1500">
                          <a:effectLst/>
                        </a:rPr>
                        <a:t>Y5</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Gymnastics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Dance</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(Invasion)</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(Net/Wall)</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Athletics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(Striking &amp; Fielding)</a:t>
                      </a:r>
                      <a:endParaRPr lang="en-GB" sz="1000">
                        <a:effectLst/>
                        <a:latin typeface="Calibri"/>
                        <a:ea typeface="Calibri"/>
                        <a:cs typeface="Times New Roman"/>
                      </a:endParaRPr>
                    </a:p>
                  </a:txBody>
                  <a:tcPr marL="62719" marR="62719" marT="0" marB="0"/>
                </a:tc>
              </a:tr>
              <a:tr h="596996">
                <a:tc>
                  <a:txBody>
                    <a:bodyPr/>
                    <a:lstStyle/>
                    <a:p>
                      <a:pPr algn="ctr">
                        <a:lnSpc>
                          <a:spcPct val="115000"/>
                        </a:lnSpc>
                        <a:spcAft>
                          <a:spcPts val="0"/>
                        </a:spcAft>
                      </a:pPr>
                      <a:r>
                        <a:rPr lang="en-GB" sz="1500">
                          <a:effectLst/>
                        </a:rPr>
                        <a:t>Y6</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Gymnastics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Dance</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(Invasion)</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Team Games</a:t>
                      </a:r>
                    </a:p>
                    <a:p>
                      <a:pPr algn="ctr">
                        <a:lnSpc>
                          <a:spcPct val="115000"/>
                        </a:lnSpc>
                        <a:spcAft>
                          <a:spcPts val="0"/>
                        </a:spcAft>
                      </a:pPr>
                      <a:r>
                        <a:rPr lang="en-GB" sz="1000">
                          <a:effectLst/>
                        </a:rPr>
                        <a:t>(Net/Wall)</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a:effectLst/>
                        </a:rPr>
                        <a:t>Athletics</a:t>
                      </a:r>
                      <a:endParaRPr lang="en-GB" sz="1000">
                        <a:effectLst/>
                        <a:latin typeface="Calibri"/>
                        <a:ea typeface="Calibri"/>
                        <a:cs typeface="Times New Roman"/>
                      </a:endParaRPr>
                    </a:p>
                  </a:txBody>
                  <a:tcPr marL="62719" marR="62719" marT="0" marB="0"/>
                </a:tc>
                <a:tc>
                  <a:txBody>
                    <a:bodyPr/>
                    <a:lstStyle/>
                    <a:p>
                      <a:pPr algn="ctr">
                        <a:lnSpc>
                          <a:spcPct val="115000"/>
                        </a:lnSpc>
                        <a:spcAft>
                          <a:spcPts val="0"/>
                        </a:spcAft>
                      </a:pPr>
                      <a:r>
                        <a:rPr lang="en-GB" sz="1000" dirty="0">
                          <a:effectLst/>
                        </a:rPr>
                        <a:t>Team Games</a:t>
                      </a:r>
                    </a:p>
                    <a:p>
                      <a:pPr algn="ctr">
                        <a:lnSpc>
                          <a:spcPct val="115000"/>
                        </a:lnSpc>
                        <a:spcAft>
                          <a:spcPts val="0"/>
                        </a:spcAft>
                      </a:pPr>
                      <a:r>
                        <a:rPr lang="en-GB" sz="1000" dirty="0">
                          <a:effectLst/>
                        </a:rPr>
                        <a:t>(Striking &amp; Fielding)</a:t>
                      </a:r>
                      <a:endParaRPr lang="en-GB" sz="1000" dirty="0">
                        <a:effectLst/>
                        <a:latin typeface="Calibri"/>
                        <a:ea typeface="Calibri"/>
                        <a:cs typeface="Times New Roman"/>
                      </a:endParaRPr>
                    </a:p>
                  </a:txBody>
                  <a:tcPr marL="62719" marR="62719" marT="0" marB="0"/>
                </a:tc>
              </a:tr>
            </a:tbl>
          </a:graphicData>
        </a:graphic>
      </p:graphicFrame>
      <p:pic>
        <p:nvPicPr>
          <p:cNvPr id="5" name="Picture 4" descr="St Gregs Logo new"/>
          <p:cNvPicPr/>
          <p:nvPr/>
        </p:nvPicPr>
        <p:blipFill>
          <a:blip r:embed="rId2">
            <a:extLst>
              <a:ext uri="{28A0092B-C50C-407E-A947-70E740481C1C}">
                <a14:useLocalDpi xmlns:a14="http://schemas.microsoft.com/office/drawing/2010/main" val="0"/>
              </a:ext>
            </a:extLst>
          </a:blip>
          <a:srcRect/>
          <a:stretch>
            <a:fillRect/>
          </a:stretch>
        </p:blipFill>
        <p:spPr bwMode="auto">
          <a:xfrm>
            <a:off x="611560" y="332656"/>
            <a:ext cx="1008112" cy="1224136"/>
          </a:xfrm>
          <a:prstGeom prst="rect">
            <a:avLst/>
          </a:prstGeom>
          <a:noFill/>
          <a:ln>
            <a:noFill/>
          </a:ln>
        </p:spPr>
      </p:pic>
      <p:pic>
        <p:nvPicPr>
          <p:cNvPr id="307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2320" y="347076"/>
            <a:ext cx="1011237"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28815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Computing</a:t>
            </a:r>
            <a:endParaRPr lang="en-GB" dirty="0"/>
          </a:p>
        </p:txBody>
      </p:sp>
      <p:pic>
        <p:nvPicPr>
          <p:cNvPr id="4" name="Picture 3" descr="St Gregs Logo new"/>
          <p:cNvPicPr/>
          <p:nvPr/>
        </p:nvPicPr>
        <p:blipFill>
          <a:blip r:embed="rId2">
            <a:extLst>
              <a:ext uri="{28A0092B-C50C-407E-A947-70E740481C1C}">
                <a14:useLocalDpi xmlns:a14="http://schemas.microsoft.com/office/drawing/2010/main" val="0"/>
              </a:ext>
            </a:extLst>
          </a:blip>
          <a:srcRect/>
          <a:stretch>
            <a:fillRect/>
          </a:stretch>
        </p:blipFill>
        <p:spPr bwMode="auto">
          <a:xfrm>
            <a:off x="467544" y="188640"/>
            <a:ext cx="1008112" cy="1224136"/>
          </a:xfrm>
          <a:prstGeom prst="rect">
            <a:avLst/>
          </a:prstGeom>
          <a:noFill/>
          <a:ln>
            <a:noFill/>
          </a:ln>
        </p:spPr>
      </p:pic>
      <p:pic>
        <p:nvPicPr>
          <p:cNvPr id="7" name="Picture 6" descr="St Gregs Logo new"/>
          <p:cNvPicPr/>
          <p:nvPr/>
        </p:nvPicPr>
        <p:blipFill>
          <a:blip r:embed="rId2">
            <a:extLst>
              <a:ext uri="{28A0092B-C50C-407E-A947-70E740481C1C}">
                <a14:useLocalDpi xmlns:a14="http://schemas.microsoft.com/office/drawing/2010/main" val="0"/>
              </a:ext>
            </a:extLst>
          </a:blip>
          <a:srcRect/>
          <a:stretch>
            <a:fillRect/>
          </a:stretch>
        </p:blipFill>
        <p:spPr bwMode="auto">
          <a:xfrm>
            <a:off x="7596336" y="239874"/>
            <a:ext cx="1008112" cy="1224136"/>
          </a:xfrm>
          <a:prstGeom prst="rect">
            <a:avLst/>
          </a:prstGeom>
          <a:noFill/>
          <a:ln>
            <a:noFill/>
          </a:ln>
        </p:spPr>
      </p:pic>
      <p:graphicFrame>
        <p:nvGraphicFramePr>
          <p:cNvPr id="8" name="Table 7"/>
          <p:cNvGraphicFramePr>
            <a:graphicFrameLocks noGrp="1"/>
          </p:cNvGraphicFramePr>
          <p:nvPr>
            <p:extLst>
              <p:ext uri="{D42A27DB-BD31-4B8C-83A1-F6EECF244321}">
                <p14:modId xmlns:p14="http://schemas.microsoft.com/office/powerpoint/2010/main" val="66067539"/>
              </p:ext>
            </p:extLst>
          </p:nvPr>
        </p:nvGraphicFramePr>
        <p:xfrm>
          <a:off x="529241" y="1772816"/>
          <a:ext cx="8229600" cy="3203041"/>
        </p:xfrm>
        <a:graphic>
          <a:graphicData uri="http://schemas.openxmlformats.org/drawingml/2006/table">
            <a:tbl>
              <a:tblPr/>
              <a:tblGrid>
                <a:gridCol w="812418"/>
                <a:gridCol w="1786403"/>
                <a:gridCol w="1786976"/>
                <a:gridCol w="1624263"/>
                <a:gridCol w="2219540"/>
              </a:tblGrid>
              <a:tr h="256674">
                <a:tc>
                  <a:txBody>
                    <a:bodyPr/>
                    <a:lstStyle/>
                    <a:p>
                      <a:pPr>
                        <a:spcAft>
                          <a:spcPts val="0"/>
                        </a:spcAft>
                      </a:pPr>
                      <a:r>
                        <a:rPr lang="en-GB" sz="1100" b="1">
                          <a:solidFill>
                            <a:srgbClr val="FFFFFF"/>
                          </a:solidFill>
                          <a:effectLst/>
                          <a:latin typeface="Calibri"/>
                          <a:ea typeface="ヒラギノ角ゴ Pro W3"/>
                          <a:cs typeface="Times New Roman"/>
                        </a:rPr>
                        <a:t>Year Group</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2D6"/>
                    </a:solidFill>
                  </a:tcPr>
                </a:tc>
                <a:tc>
                  <a:txBody>
                    <a:bodyPr/>
                    <a:lstStyle/>
                    <a:p>
                      <a:pPr>
                        <a:spcAft>
                          <a:spcPts val="0"/>
                        </a:spcAft>
                      </a:pPr>
                      <a:r>
                        <a:rPr lang="en-GB" sz="1100" b="1" u="none" strike="noStrike" kern="0" spc="0">
                          <a:solidFill>
                            <a:srgbClr val="FFFFFF"/>
                          </a:solidFill>
                          <a:effectLst/>
                          <a:latin typeface="Calibri"/>
                          <a:ea typeface="ヒラギノ角ゴ Pro W3"/>
                          <a:cs typeface="Times New Roman"/>
                        </a:rPr>
                        <a:t>Online Safety</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2D6"/>
                    </a:solidFill>
                  </a:tcPr>
                </a:tc>
                <a:tc>
                  <a:txBody>
                    <a:bodyPr/>
                    <a:lstStyle/>
                    <a:p>
                      <a:pPr>
                        <a:spcAft>
                          <a:spcPts val="0"/>
                        </a:spcAft>
                      </a:pPr>
                      <a:r>
                        <a:rPr lang="en-GB" sz="1100" b="1" u="none" strike="noStrike" kern="0" spc="0">
                          <a:solidFill>
                            <a:srgbClr val="FFFFFF"/>
                          </a:solidFill>
                          <a:effectLst/>
                          <a:latin typeface="Calibri"/>
                          <a:ea typeface="ヒラギノ角ゴ Pro W3"/>
                          <a:cs typeface="Times New Roman"/>
                        </a:rPr>
                        <a:t>Autumn</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2D6"/>
                    </a:solidFill>
                  </a:tcPr>
                </a:tc>
                <a:tc>
                  <a:txBody>
                    <a:bodyPr/>
                    <a:lstStyle/>
                    <a:p>
                      <a:pPr>
                        <a:spcAft>
                          <a:spcPts val="0"/>
                        </a:spcAft>
                      </a:pPr>
                      <a:r>
                        <a:rPr lang="en-GB" sz="1100" b="1" u="none" strike="noStrike" kern="0" spc="0">
                          <a:solidFill>
                            <a:srgbClr val="FFFFFF"/>
                          </a:solidFill>
                          <a:effectLst/>
                          <a:latin typeface="Calibri"/>
                          <a:ea typeface="ヒラギノ角ゴ Pro W3"/>
                          <a:cs typeface="Times New Roman"/>
                        </a:rPr>
                        <a:t>Spring</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2D6"/>
                    </a:solidFill>
                  </a:tcPr>
                </a:tc>
                <a:tc>
                  <a:txBody>
                    <a:bodyPr/>
                    <a:lstStyle/>
                    <a:p>
                      <a:pPr>
                        <a:spcAft>
                          <a:spcPts val="0"/>
                        </a:spcAft>
                      </a:pPr>
                      <a:r>
                        <a:rPr lang="en-GB" sz="1100" b="1" u="none" strike="noStrike" kern="0" spc="0">
                          <a:solidFill>
                            <a:srgbClr val="FFFFFF"/>
                          </a:solidFill>
                          <a:effectLst/>
                          <a:latin typeface="Calibri"/>
                          <a:ea typeface="ヒラギノ角ゴ Pro W3"/>
                          <a:cs typeface="Times New Roman"/>
                        </a:rPr>
                        <a:t>Summer</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2D6"/>
                    </a:solidFill>
                  </a:tcPr>
                </a:tc>
              </a:tr>
              <a:tr h="394177">
                <a:tc>
                  <a:txBody>
                    <a:bodyPr/>
                    <a:lstStyle/>
                    <a:p>
                      <a:pPr>
                        <a:spcAft>
                          <a:spcPts val="0"/>
                        </a:spcAft>
                      </a:pPr>
                      <a:r>
                        <a:rPr lang="en-GB" sz="900" b="1" u="none" strike="noStrike" kern="0" spc="0">
                          <a:solidFill>
                            <a:srgbClr val="000000"/>
                          </a:solidFill>
                          <a:effectLst/>
                          <a:latin typeface="Calibri"/>
                          <a:ea typeface="ヒラギノ角ゴ Pro W3"/>
                          <a:cs typeface="Times New Roman"/>
                        </a:rPr>
                        <a:t>Reception</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DDDC"/>
                    </a:solidFill>
                  </a:tcPr>
                </a:tc>
                <a:tc>
                  <a:txBody>
                    <a:bodyPr/>
                    <a:lstStyle/>
                    <a:p>
                      <a:pPr>
                        <a:spcAft>
                          <a:spcPts val="0"/>
                        </a:spcAft>
                      </a:pPr>
                      <a:r>
                        <a:rPr lang="en-GB" sz="1000">
                          <a:solidFill>
                            <a:srgbClr val="000000"/>
                          </a:solidFill>
                          <a:effectLst/>
                          <a:latin typeface="Calibri"/>
                          <a:ea typeface="ヒラギノ角ゴ Pro W3"/>
                          <a:cs typeface="Times New Roman"/>
                        </a:rPr>
                        <a:t>Digital Citizenship &amp; Technology (DL) Lv1</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Little Computers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Let’s Celebrate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A is for Algorithm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Art Attack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Junior Explorers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Fantastic Tales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177">
                <a:tc>
                  <a:txBody>
                    <a:bodyPr/>
                    <a:lstStyle/>
                    <a:p>
                      <a:pPr>
                        <a:spcAft>
                          <a:spcPts val="0"/>
                        </a:spcAft>
                      </a:pPr>
                      <a:r>
                        <a:rPr lang="en-GB" sz="900" b="1" u="none" strike="noStrike" kern="0" spc="0">
                          <a:solidFill>
                            <a:srgbClr val="000000"/>
                          </a:solidFill>
                          <a:effectLst/>
                          <a:latin typeface="Calibri"/>
                          <a:ea typeface="ヒラギノ角ゴ Pro W3"/>
                          <a:cs typeface="Times New Roman"/>
                        </a:rPr>
                        <a:t>Year 1</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DDDC"/>
                    </a:solidFill>
                  </a:tcPr>
                </a:tc>
                <a:tc>
                  <a:txBody>
                    <a:bodyPr/>
                    <a:lstStyle/>
                    <a:p>
                      <a:pPr>
                        <a:spcAft>
                          <a:spcPts val="0"/>
                        </a:spcAft>
                      </a:pPr>
                      <a:r>
                        <a:rPr lang="en-GB" sz="1000">
                          <a:solidFill>
                            <a:srgbClr val="000000"/>
                          </a:solidFill>
                          <a:effectLst/>
                          <a:latin typeface="Calibri"/>
                          <a:ea typeface="ヒラギノ角ゴ Pro W3"/>
                          <a:cs typeface="Times New Roman"/>
                        </a:rPr>
                        <a:t>Digital Citizenship &amp; Technology (DL) Lv1</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We are all Connected (CS)</a:t>
                      </a:r>
                      <a:endParaRPr lang="en-GB" sz="1100">
                        <a:effectLst/>
                        <a:latin typeface="Times New Roman"/>
                        <a:ea typeface="Times New Roman"/>
                      </a:endParaRPr>
                    </a:p>
                    <a:p>
                      <a:pPr>
                        <a:spcAft>
                          <a:spcPts val="0"/>
                        </a:spcAft>
                      </a:pPr>
                      <a:r>
                        <a:rPr lang="en-GB" sz="1000">
                          <a:effectLst/>
                          <a:latin typeface="Calibri"/>
                          <a:ea typeface="Times New Roman"/>
                        </a:rPr>
                        <a:t>Pictures Tell a Thousand Words</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Walking with Dinosaurs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Our Local Area (IT,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App Attack - Games Design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Pictures Tell a Thousand Words</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177">
                <a:tc>
                  <a:txBody>
                    <a:bodyPr/>
                    <a:lstStyle/>
                    <a:p>
                      <a:pPr>
                        <a:spcAft>
                          <a:spcPts val="0"/>
                        </a:spcAft>
                      </a:pPr>
                      <a:r>
                        <a:rPr lang="en-GB" sz="900" b="1" u="none" strike="noStrike" kern="0" spc="0">
                          <a:solidFill>
                            <a:srgbClr val="000000"/>
                          </a:solidFill>
                          <a:effectLst/>
                          <a:latin typeface="Calibri"/>
                          <a:ea typeface="ヒラギノ角ゴ Pro W3"/>
                          <a:cs typeface="Times New Roman"/>
                        </a:rPr>
                        <a:t>Year 2</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DDDC"/>
                    </a:solidFill>
                  </a:tcPr>
                </a:tc>
                <a:tc>
                  <a:txBody>
                    <a:bodyPr/>
                    <a:lstStyle/>
                    <a:p>
                      <a:pPr>
                        <a:spcAft>
                          <a:spcPts val="0"/>
                        </a:spcAft>
                      </a:pPr>
                      <a:r>
                        <a:rPr lang="en-GB" sz="1000">
                          <a:solidFill>
                            <a:srgbClr val="000000"/>
                          </a:solidFill>
                          <a:effectLst/>
                          <a:latin typeface="Calibri"/>
                          <a:ea typeface="ヒラギノ角ゴ Pro W3"/>
                          <a:cs typeface="Times New Roman"/>
                        </a:rPr>
                        <a:t>Digital Citizenship &amp; Technology (DL) Lv1</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You’ve got mail (CS, IT, DL)</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Whatever the Weather (IT)</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Code-tastic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Super Sci-Fi (IT,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Let's Fix IT (CS)</a:t>
                      </a:r>
                      <a:endParaRPr lang="en-GB" sz="1100">
                        <a:effectLst/>
                        <a:latin typeface="Times New Roman"/>
                        <a:ea typeface="Times New Roman"/>
                      </a:endParaRPr>
                    </a:p>
                    <a:p>
                      <a:pPr>
                        <a:spcAft>
                          <a:spcPts val="0"/>
                        </a:spcAft>
                      </a:pPr>
                      <a:r>
                        <a:rPr lang="en-GB" sz="1000">
                          <a:effectLst/>
                          <a:latin typeface="Calibri"/>
                          <a:ea typeface="Times New Roman"/>
                        </a:rPr>
                        <a:t>Vehicles</a:t>
                      </a:r>
                      <a:r>
                        <a:rPr lang="en-US" sz="1000" b="0" i="0" u="none" strike="noStrike" kern="0" spc="0">
                          <a:solidFill>
                            <a:srgbClr val="000000"/>
                          </a:solidFill>
                          <a:effectLst/>
                          <a:latin typeface="Calibri"/>
                          <a:ea typeface="ヒラギノ角ゴ Pro W3"/>
                          <a:cs typeface="Times New Roman"/>
                        </a:rPr>
                        <a:t> (IT,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177">
                <a:tc>
                  <a:txBody>
                    <a:bodyPr/>
                    <a:lstStyle/>
                    <a:p>
                      <a:pPr>
                        <a:spcAft>
                          <a:spcPts val="0"/>
                        </a:spcAft>
                      </a:pPr>
                      <a:r>
                        <a:rPr lang="en-GB" sz="900" b="1" u="none" strike="noStrike" kern="0" spc="0">
                          <a:solidFill>
                            <a:srgbClr val="000000"/>
                          </a:solidFill>
                          <a:effectLst/>
                          <a:latin typeface="Calibri"/>
                          <a:ea typeface="ヒラギノ角ゴ Pro W3"/>
                          <a:cs typeface="Times New Roman"/>
                        </a:rPr>
                        <a:t>Year 3</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DDDC"/>
                    </a:solidFill>
                  </a:tcPr>
                </a:tc>
                <a:tc>
                  <a:txBody>
                    <a:bodyPr/>
                    <a:lstStyle/>
                    <a:p>
                      <a:pPr>
                        <a:spcAft>
                          <a:spcPts val="0"/>
                        </a:spcAft>
                      </a:pPr>
                      <a:r>
                        <a:rPr lang="en-GB" sz="1000">
                          <a:solidFill>
                            <a:srgbClr val="000000"/>
                          </a:solidFill>
                          <a:effectLst/>
                          <a:latin typeface="Calibri"/>
                          <a:ea typeface="ヒラギノ角ゴ Pro W3"/>
                          <a:cs typeface="Times New Roman"/>
                        </a:rPr>
                        <a:t>Digital Citizenship &amp; Technology (DL) Lv2</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Big Robots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Get Blogging (CS, IT,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We love Games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Class Democracy (IT,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Young Coders (CS, IT)</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We are Publishers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177">
                <a:tc>
                  <a:txBody>
                    <a:bodyPr/>
                    <a:lstStyle/>
                    <a:p>
                      <a:pPr>
                        <a:spcAft>
                          <a:spcPts val="0"/>
                        </a:spcAft>
                      </a:pPr>
                      <a:r>
                        <a:rPr lang="en-GB" sz="900" b="1" u="none" strike="noStrike" kern="0" spc="0">
                          <a:solidFill>
                            <a:srgbClr val="000000"/>
                          </a:solidFill>
                          <a:effectLst/>
                          <a:latin typeface="Calibri"/>
                          <a:ea typeface="ヒラギノ角ゴ Pro W3"/>
                          <a:cs typeface="Times New Roman"/>
                        </a:rPr>
                        <a:t>Year 4</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DDDC"/>
                    </a:solidFill>
                  </a:tcPr>
                </a:tc>
                <a:tc>
                  <a:txBody>
                    <a:bodyPr/>
                    <a:lstStyle/>
                    <a:p>
                      <a:pPr>
                        <a:spcAft>
                          <a:spcPts val="0"/>
                        </a:spcAft>
                      </a:pPr>
                      <a:r>
                        <a:rPr lang="en-GB" sz="1000">
                          <a:solidFill>
                            <a:srgbClr val="000000"/>
                          </a:solidFill>
                          <a:effectLst/>
                          <a:latin typeface="Calibri"/>
                          <a:ea typeface="ヒラギノ角ゴ Pro W3"/>
                          <a:cs typeface="Times New Roman"/>
                        </a:rPr>
                        <a:t>Digital Citizenship &amp; Technology (DL) Lv2</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Back to the Future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Heroes (CS, IT)</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Cars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Hurray for Hollywood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Interface Designer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Final score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2511">
                <a:tc>
                  <a:txBody>
                    <a:bodyPr/>
                    <a:lstStyle/>
                    <a:p>
                      <a:pPr>
                        <a:spcAft>
                          <a:spcPts val="0"/>
                        </a:spcAft>
                      </a:pPr>
                      <a:r>
                        <a:rPr lang="en-GB" sz="900" b="1" u="none" strike="noStrike" kern="0" spc="0">
                          <a:solidFill>
                            <a:srgbClr val="000000"/>
                          </a:solidFill>
                          <a:effectLst/>
                          <a:latin typeface="Calibri"/>
                          <a:ea typeface="ヒラギノ角ゴ Pro W3"/>
                          <a:cs typeface="Times New Roman"/>
                        </a:rPr>
                        <a:t>Year 5</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DDDC"/>
                    </a:solidFill>
                  </a:tcPr>
                </a:tc>
                <a:tc>
                  <a:txBody>
                    <a:bodyPr/>
                    <a:lstStyle/>
                    <a:p>
                      <a:pPr>
                        <a:spcAft>
                          <a:spcPts val="0"/>
                        </a:spcAft>
                      </a:pPr>
                      <a:r>
                        <a:rPr lang="en-GB" sz="1000">
                          <a:solidFill>
                            <a:srgbClr val="000000"/>
                          </a:solidFill>
                          <a:effectLst/>
                          <a:latin typeface="Calibri"/>
                          <a:ea typeface="ヒラギノ角ゴ Pro W3"/>
                          <a:cs typeface="Times New Roman"/>
                        </a:rPr>
                        <a:t>Digital Citizenship &amp; Technology (DL) Lv3</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Making Games (CS)</a:t>
                      </a:r>
                      <a:endParaRPr lang="en-GB" sz="1100">
                        <a:effectLst/>
                        <a:latin typeface="Times New Roman"/>
                        <a:ea typeface="Times New Roman"/>
                      </a:endParaRPr>
                    </a:p>
                    <a:p>
                      <a:pPr>
                        <a:spcAft>
                          <a:spcPts val="0"/>
                        </a:spcAft>
                      </a:pPr>
                      <a:r>
                        <a:rPr lang="en-GB" sz="1000">
                          <a:effectLst/>
                          <a:latin typeface="Calibri"/>
                          <a:ea typeface="Times New Roman"/>
                        </a:rPr>
                        <a:t>Grand Designs (DL, IT)</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Maths &amp; Cryptography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Interactive Art Exhibition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Web Site Designers (CS)</a:t>
                      </a:r>
                      <a:endParaRPr lang="en-GB" sz="1100">
                        <a:effectLst/>
                        <a:latin typeface="Times New Roman"/>
                        <a:ea typeface="Times New Roman"/>
                      </a:endParaRPr>
                    </a:p>
                    <a:p>
                      <a:pPr>
                        <a:spcAft>
                          <a:spcPts val="0"/>
                        </a:spcAft>
                      </a:pPr>
                      <a:r>
                        <a:rPr lang="en-GB" sz="1000">
                          <a:solidFill>
                            <a:srgbClr val="000000"/>
                          </a:solidFill>
                          <a:effectLst/>
                          <a:latin typeface="Calibri"/>
                          <a:ea typeface="ヒラギノ角ゴ Pro W3"/>
                          <a:cs typeface="Times New Roman"/>
                        </a:rPr>
                        <a:t>Let's change the world: Inventors (CS, DL)</a:t>
                      </a:r>
                      <a:endParaRPr lang="en-GB" sz="10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2511">
                <a:tc>
                  <a:txBody>
                    <a:bodyPr/>
                    <a:lstStyle/>
                    <a:p>
                      <a:pPr>
                        <a:spcAft>
                          <a:spcPts val="0"/>
                        </a:spcAft>
                      </a:pPr>
                      <a:r>
                        <a:rPr lang="en-GB" sz="900" b="1" u="none" strike="noStrike" kern="0" spc="0">
                          <a:solidFill>
                            <a:srgbClr val="000000"/>
                          </a:solidFill>
                          <a:effectLst/>
                          <a:latin typeface="Calibri"/>
                          <a:ea typeface="ヒラギノ角ゴ Pro W3"/>
                          <a:cs typeface="Times New Roman"/>
                        </a:rPr>
                        <a:t>Year 6</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DDDC"/>
                    </a:solidFill>
                  </a:tcPr>
                </a:tc>
                <a:tc>
                  <a:txBody>
                    <a:bodyPr/>
                    <a:lstStyle/>
                    <a:p>
                      <a:pPr>
                        <a:spcAft>
                          <a:spcPts val="0"/>
                        </a:spcAft>
                      </a:pPr>
                      <a:r>
                        <a:rPr lang="en-GB" sz="1000">
                          <a:solidFill>
                            <a:srgbClr val="000000"/>
                          </a:solidFill>
                          <a:effectLst/>
                          <a:latin typeface="Calibri"/>
                          <a:ea typeface="ヒラギノ角ゴ Pro W3"/>
                          <a:cs typeface="Times New Roman"/>
                        </a:rPr>
                        <a:t>Digital Citizenship &amp; Technology (DL) Lv3</a:t>
                      </a:r>
                      <a:endParaRPr lang="en-GB" sz="11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Let's learn a language (CS)</a:t>
                      </a:r>
                      <a:endParaRPr lang="en-GB" sz="1100">
                        <a:effectLst/>
                        <a:latin typeface="Times New Roman"/>
                        <a:ea typeface="Times New Roman"/>
                      </a:endParaRPr>
                    </a:p>
                    <a:p>
                      <a:pPr>
                        <a:spcAft>
                          <a:spcPts val="0"/>
                        </a:spcAft>
                      </a:pPr>
                      <a:r>
                        <a:rPr lang="en-GB" sz="1000">
                          <a:solidFill>
                            <a:srgbClr val="000000"/>
                          </a:solidFill>
                          <a:effectLst/>
                          <a:latin typeface="Calibri"/>
                          <a:ea typeface="ヒラギノ角ゴ Pro W3"/>
                          <a:cs typeface="Times New Roman"/>
                        </a:rPr>
                        <a:t>Heroes &amp; Villains -Graphics (DL)</a:t>
                      </a:r>
                      <a:endParaRPr lang="en-GB" sz="1000">
                        <a:solidFill>
                          <a:srgbClr val="000000"/>
                        </a:solidFill>
                        <a:effectLst/>
                        <a:latin typeface="Helvetica"/>
                        <a:ea typeface="ヒラギノ角ゴ Pro W3"/>
                        <a:cs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a:solidFill>
                            <a:srgbClr val="000000"/>
                          </a:solidFill>
                          <a:effectLst/>
                          <a:latin typeface="Calibri"/>
                          <a:ea typeface="ヒラギノ角ゴ Pro W3"/>
                          <a:cs typeface="Times New Roman"/>
                        </a:rPr>
                        <a:t>Appy Times Pt 1 (CS)</a:t>
                      </a:r>
                      <a:endParaRPr lang="en-GB" sz="1100">
                        <a:effectLst/>
                        <a:latin typeface="Times New Roman"/>
                        <a:ea typeface="Times New Roman"/>
                      </a:endParaRPr>
                    </a:p>
                    <a:p>
                      <a:pPr>
                        <a:spcAft>
                          <a:spcPts val="0"/>
                        </a:spcAft>
                      </a:pPr>
                      <a:r>
                        <a:rPr lang="en-US" sz="1000" b="0" i="0" u="none" strike="noStrike" kern="0" spc="0">
                          <a:solidFill>
                            <a:srgbClr val="000000"/>
                          </a:solidFill>
                          <a:effectLst/>
                          <a:latin typeface="Calibri"/>
                          <a:ea typeface="ヒラギノ角ゴ Pro W3"/>
                          <a:cs typeface="Times New Roman"/>
                        </a:rPr>
                        <a:t>Around the World (CS, IT, DL)</a:t>
                      </a:r>
                      <a:endParaRPr lang="en-GB" sz="110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000" b="0" i="0" u="none" strike="noStrike" kern="0" spc="0" dirty="0" err="1">
                          <a:solidFill>
                            <a:srgbClr val="000000"/>
                          </a:solidFill>
                          <a:effectLst/>
                          <a:latin typeface="Calibri"/>
                          <a:ea typeface="ヒラギノ角ゴ Pro W3"/>
                          <a:cs typeface="Times New Roman"/>
                        </a:rPr>
                        <a:t>Appy</a:t>
                      </a:r>
                      <a:r>
                        <a:rPr lang="en-US" sz="1000" b="0" i="0" u="none" strike="noStrike" kern="0" spc="0" dirty="0">
                          <a:solidFill>
                            <a:srgbClr val="000000"/>
                          </a:solidFill>
                          <a:effectLst/>
                          <a:latin typeface="Calibri"/>
                          <a:ea typeface="ヒラギノ角ゴ Pro W3"/>
                          <a:cs typeface="Times New Roman"/>
                        </a:rPr>
                        <a:t> Times Pt 2 (CS)</a:t>
                      </a:r>
                      <a:endParaRPr lang="en-GB" sz="1100" dirty="0">
                        <a:effectLst/>
                        <a:latin typeface="Times New Roman"/>
                        <a:ea typeface="Times New Roman"/>
                      </a:endParaRPr>
                    </a:p>
                    <a:p>
                      <a:pPr>
                        <a:spcAft>
                          <a:spcPts val="0"/>
                        </a:spcAft>
                      </a:pPr>
                      <a:r>
                        <a:rPr lang="en-US" sz="1000" b="0" i="0" u="none" strike="noStrike" kern="0" spc="0" dirty="0">
                          <a:solidFill>
                            <a:srgbClr val="000000"/>
                          </a:solidFill>
                          <a:effectLst/>
                          <a:latin typeface="Calibri"/>
                          <a:ea typeface="ヒラギノ角ゴ Pro W3"/>
                          <a:cs typeface="Times New Roman"/>
                        </a:rPr>
                        <a:t>Young Authors - interactive (IT, DL)</a:t>
                      </a:r>
                      <a:endParaRPr lang="en-GB" sz="1100" dirty="0">
                        <a:effectLst/>
                        <a:latin typeface="Times New Roman"/>
                        <a:ea typeface="Times New Roman"/>
                      </a:endParaRPr>
                    </a:p>
                  </a:txBody>
                  <a:tcPr marL="45835" marR="45835" marT="45835" marB="4583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7879179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Online Safety</a:t>
            </a:r>
            <a:endParaRPr lang="en-GB" dirty="0"/>
          </a:p>
        </p:txBody>
      </p:sp>
      <p:pic>
        <p:nvPicPr>
          <p:cNvPr id="4" name="Picture 3" descr="St Gregs Logo new"/>
          <p:cNvPicPr/>
          <p:nvPr/>
        </p:nvPicPr>
        <p:blipFill>
          <a:blip r:embed="rId2">
            <a:extLst>
              <a:ext uri="{28A0092B-C50C-407E-A947-70E740481C1C}">
                <a14:useLocalDpi xmlns:a14="http://schemas.microsoft.com/office/drawing/2010/main" val="0"/>
              </a:ext>
            </a:extLst>
          </a:blip>
          <a:srcRect/>
          <a:stretch>
            <a:fillRect/>
          </a:stretch>
        </p:blipFill>
        <p:spPr bwMode="auto">
          <a:xfrm>
            <a:off x="467544" y="188640"/>
            <a:ext cx="1008112" cy="1224136"/>
          </a:xfrm>
          <a:prstGeom prst="rect">
            <a:avLst/>
          </a:prstGeom>
          <a:noFill/>
          <a:ln>
            <a:noFill/>
          </a:ln>
        </p:spPr>
      </p:pic>
      <p:pic>
        <p:nvPicPr>
          <p:cNvPr id="7" name="Picture 6" descr="St Gregs Logo new"/>
          <p:cNvPicPr/>
          <p:nvPr/>
        </p:nvPicPr>
        <p:blipFill>
          <a:blip r:embed="rId2">
            <a:extLst>
              <a:ext uri="{28A0092B-C50C-407E-A947-70E740481C1C}">
                <a14:useLocalDpi xmlns:a14="http://schemas.microsoft.com/office/drawing/2010/main" val="0"/>
              </a:ext>
            </a:extLst>
          </a:blip>
          <a:srcRect/>
          <a:stretch>
            <a:fillRect/>
          </a:stretch>
        </p:blipFill>
        <p:spPr bwMode="auto">
          <a:xfrm>
            <a:off x="7596336" y="239874"/>
            <a:ext cx="1008112" cy="1224136"/>
          </a:xfrm>
          <a:prstGeom prst="rect">
            <a:avLst/>
          </a:prstGeom>
          <a:noFill/>
          <a:ln>
            <a:noFill/>
          </a:ln>
        </p:spPr>
      </p:pic>
      <p:graphicFrame>
        <p:nvGraphicFramePr>
          <p:cNvPr id="3" name="Table 2"/>
          <p:cNvGraphicFramePr>
            <a:graphicFrameLocks noGrp="1"/>
          </p:cNvGraphicFramePr>
          <p:nvPr/>
        </p:nvGraphicFramePr>
        <p:xfrm>
          <a:off x="457200" y="2028824"/>
          <a:ext cx="8229600" cy="3668715"/>
        </p:xfrm>
        <a:graphic>
          <a:graphicData uri="http://schemas.openxmlformats.org/drawingml/2006/table">
            <a:tbl>
              <a:tblPr firstRow="1" firstCol="1" bandRow="1"/>
              <a:tblGrid>
                <a:gridCol w="785973"/>
                <a:gridCol w="814741"/>
                <a:gridCol w="757205"/>
                <a:gridCol w="693506"/>
                <a:gridCol w="970908"/>
                <a:gridCol w="1063375"/>
                <a:gridCol w="1109609"/>
                <a:gridCol w="1063375"/>
                <a:gridCol w="970908"/>
              </a:tblGrid>
              <a:tr h="145123">
                <a:tc>
                  <a:txBody>
                    <a:bodyPr/>
                    <a:lstStyle/>
                    <a:p>
                      <a:pPr algn="ctr">
                        <a:lnSpc>
                          <a:spcPct val="107000"/>
                        </a:lnSpc>
                        <a:spcAft>
                          <a:spcPts val="0"/>
                        </a:spcAft>
                      </a:pPr>
                      <a:r>
                        <a:rPr lang="en-GB" sz="900">
                          <a:effectLst/>
                          <a:latin typeface="Calibri"/>
                          <a:ea typeface="Calibri"/>
                          <a:cs typeface="Times New Roman"/>
                        </a:rPr>
                        <a:t>Date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Nursery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Reception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Y1</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Y2</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Y3</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Y4</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Y5</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Y6</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0490">
                <a:tc>
                  <a:txBody>
                    <a:bodyPr/>
                    <a:lstStyle/>
                    <a:p>
                      <a:pPr algn="ctr">
                        <a:lnSpc>
                          <a:spcPct val="107000"/>
                        </a:lnSpc>
                        <a:spcAft>
                          <a:spcPts val="0"/>
                        </a:spcAft>
                      </a:pPr>
                      <a:r>
                        <a:rPr lang="en-GB" sz="900">
                          <a:effectLst/>
                          <a:latin typeface="Calibri"/>
                          <a:ea typeface="Calibri"/>
                          <a:cs typeface="Times New Roman"/>
                        </a:rPr>
                        <a:t>WKB 04.09.17</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Smartie the penguin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What information must we keep safe?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Why must we keep information safe?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Why must we keep personal information safe?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The risks of using the internet</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What are the risks of the online world?</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How to reduce the risks of your online behaviour.</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What are the risks of using the internet?</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5368">
                <a:tc>
                  <a:txBody>
                    <a:bodyPr/>
                    <a:lstStyle/>
                    <a:p>
                      <a:pPr algn="ctr">
                        <a:lnSpc>
                          <a:spcPct val="107000"/>
                        </a:lnSpc>
                        <a:spcAft>
                          <a:spcPts val="0"/>
                        </a:spcAft>
                      </a:pPr>
                      <a:r>
                        <a:rPr lang="en-GB" sz="900">
                          <a:effectLst/>
                          <a:latin typeface="Calibri"/>
                          <a:ea typeface="Calibri"/>
                          <a:cs typeface="Times New Roman"/>
                        </a:rPr>
                        <a:t>06.10.17</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ctr">
                        <a:lnSpc>
                          <a:spcPct val="107000"/>
                        </a:lnSpc>
                        <a:spcAft>
                          <a:spcPts val="0"/>
                        </a:spcAft>
                      </a:pPr>
                      <a:r>
                        <a:rPr lang="en-GB" sz="900">
                          <a:effectLst/>
                          <a:latin typeface="Calibri"/>
                          <a:ea typeface="Calibri"/>
                          <a:cs typeface="Times New Roman"/>
                        </a:rPr>
                        <a:t>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ctr">
                        <a:lnSpc>
                          <a:spcPct val="107000"/>
                        </a:lnSpc>
                        <a:spcAft>
                          <a:spcPts val="0"/>
                        </a:spcAft>
                      </a:pPr>
                      <a:r>
                        <a:rPr lang="en-GB" sz="900">
                          <a:effectLst/>
                          <a:latin typeface="Calibri"/>
                          <a:ea typeface="Calibri"/>
                          <a:cs typeface="Times New Roman"/>
                        </a:rPr>
                        <a:t>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ctr">
                        <a:lnSpc>
                          <a:spcPct val="107000"/>
                        </a:lnSpc>
                        <a:spcAft>
                          <a:spcPts val="0"/>
                        </a:spcAft>
                      </a:pPr>
                      <a:r>
                        <a:rPr lang="en-GB" sz="900">
                          <a:effectLst/>
                          <a:latin typeface="Calibri"/>
                          <a:ea typeface="Calibri"/>
                          <a:cs typeface="Times New Roman"/>
                        </a:rPr>
                        <a:t>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gn="ctr">
                        <a:lnSpc>
                          <a:spcPct val="107000"/>
                        </a:lnSpc>
                        <a:spcAft>
                          <a:spcPts val="0"/>
                        </a:spcAft>
                      </a:pPr>
                      <a:r>
                        <a:rPr lang="en-GB" sz="900">
                          <a:effectLst/>
                          <a:latin typeface="Calibri"/>
                          <a:ea typeface="Calibri"/>
                          <a:cs typeface="Times New Roman"/>
                        </a:rPr>
                        <a:t>Online Safety Drama.</a:t>
                      </a:r>
                    </a:p>
                    <a:p>
                      <a:pPr algn="ctr">
                        <a:lnSpc>
                          <a:spcPct val="107000"/>
                        </a:lnSpc>
                        <a:spcAft>
                          <a:spcPts val="0"/>
                        </a:spcAft>
                      </a:pPr>
                      <a:r>
                        <a:rPr lang="en-GB" sz="900">
                          <a:effectLst/>
                          <a:latin typeface="Calibri"/>
                          <a:ea typeface="Calibri"/>
                          <a:cs typeface="Times New Roman"/>
                        </a:rPr>
                        <a:t>Outside agency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Drama and workshops</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Drama and workshops</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Drama and workshops</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123">
                <a:tc>
                  <a:txBody>
                    <a:bodyPr/>
                    <a:lstStyle/>
                    <a:p>
                      <a:pPr algn="ctr">
                        <a:lnSpc>
                          <a:spcPct val="107000"/>
                        </a:lnSpc>
                        <a:spcAft>
                          <a:spcPts val="0"/>
                        </a:spcAft>
                      </a:pPr>
                      <a:r>
                        <a:rPr lang="en-GB" sz="900">
                          <a:effectLst/>
                          <a:latin typeface="Calibri"/>
                          <a:ea typeface="Calibri"/>
                          <a:cs typeface="Times New Roman"/>
                        </a:rPr>
                        <a:t>08.10.17</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8">
                  <a:txBody>
                    <a:bodyPr/>
                    <a:lstStyle/>
                    <a:p>
                      <a:pPr algn="ctr">
                        <a:lnSpc>
                          <a:spcPct val="107000"/>
                        </a:lnSpc>
                        <a:spcAft>
                          <a:spcPts val="0"/>
                        </a:spcAft>
                      </a:pPr>
                      <a:r>
                        <a:rPr lang="en-GB" sz="900">
                          <a:effectLst/>
                          <a:latin typeface="Calibri"/>
                          <a:ea typeface="Calibri"/>
                          <a:cs typeface="Times New Roman"/>
                        </a:rPr>
                        <a:t>Digital Parenting Magazines to be distributed to all parents.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725613">
                <a:tc>
                  <a:txBody>
                    <a:bodyPr/>
                    <a:lstStyle/>
                    <a:p>
                      <a:pPr algn="ctr">
                        <a:lnSpc>
                          <a:spcPct val="107000"/>
                        </a:lnSpc>
                        <a:spcAft>
                          <a:spcPts val="0"/>
                        </a:spcAft>
                      </a:pPr>
                      <a:r>
                        <a:rPr lang="en-GB" sz="900">
                          <a:effectLst/>
                          <a:latin typeface="Calibri"/>
                          <a:ea typeface="Calibri"/>
                          <a:cs typeface="Times New Roman"/>
                        </a:rPr>
                        <a:t>WKB 30.10.17</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Digiducks big decision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Smartie the penguin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Who do you trust?</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Introducing online life and what it is.</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Communicating online, images and social networking.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Communicating online, images and social networking.</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Communicating online, images and social networking.</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Communicating online, social networking, sexting, images and grooming.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5368">
                <a:tc>
                  <a:txBody>
                    <a:bodyPr/>
                    <a:lstStyle/>
                    <a:p>
                      <a:pPr algn="ctr">
                        <a:lnSpc>
                          <a:spcPct val="107000"/>
                        </a:lnSpc>
                        <a:spcAft>
                          <a:spcPts val="0"/>
                        </a:spcAft>
                      </a:pPr>
                      <a:r>
                        <a:rPr lang="en-GB" sz="900">
                          <a:effectLst/>
                          <a:latin typeface="Calibri"/>
                          <a:ea typeface="Calibri"/>
                          <a:cs typeface="Times New Roman"/>
                        </a:rPr>
                        <a:t>WKB 9.01.17</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Penguinpig</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Digiducks big decision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Sending e-mails and messages.</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What is Cyber-bullying?</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Cyber bullying and report abuse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Cyber bullying and report abuse.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Cyber bullying and report abuse.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900">
                          <a:effectLst/>
                          <a:latin typeface="Calibri"/>
                          <a:ea typeface="Calibri"/>
                          <a:cs typeface="Times New Roman"/>
                        </a:rPr>
                        <a:t>Cyber bullying and report abuse</a:t>
                      </a:r>
                    </a:p>
                    <a:p>
                      <a:pPr>
                        <a:lnSpc>
                          <a:spcPct val="107000"/>
                        </a:lnSpc>
                        <a:spcAft>
                          <a:spcPts val="0"/>
                        </a:spcAft>
                        <a:tabLst>
                          <a:tab pos="809625" algn="l"/>
                        </a:tabLst>
                      </a:pPr>
                      <a:r>
                        <a:rPr lang="en-GB" sz="900">
                          <a:effectLst/>
                          <a:latin typeface="Calibri"/>
                          <a:ea typeface="Calibri"/>
                          <a:cs typeface="Times New Roman"/>
                        </a:rPr>
                        <a:t>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245">
                <a:tc>
                  <a:txBody>
                    <a:bodyPr/>
                    <a:lstStyle/>
                    <a:p>
                      <a:pPr algn="ctr">
                        <a:lnSpc>
                          <a:spcPct val="107000"/>
                        </a:lnSpc>
                        <a:spcAft>
                          <a:spcPts val="0"/>
                        </a:spcAft>
                      </a:pPr>
                      <a:r>
                        <a:rPr lang="en-GB" sz="900">
                          <a:effectLst/>
                          <a:latin typeface="Calibri"/>
                          <a:ea typeface="Calibri"/>
                          <a:cs typeface="Times New Roman"/>
                        </a:rPr>
                        <a:t>06.02.17</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Day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Day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Day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Day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Day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Day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Friend or foe?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Copy right, what is it?</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245">
                <a:tc>
                  <a:txBody>
                    <a:bodyPr/>
                    <a:lstStyle/>
                    <a:p>
                      <a:pPr algn="ctr">
                        <a:lnSpc>
                          <a:spcPct val="107000"/>
                        </a:lnSpc>
                        <a:spcAft>
                          <a:spcPts val="0"/>
                        </a:spcAft>
                      </a:pPr>
                      <a:r>
                        <a:rPr lang="en-GB" sz="900">
                          <a:effectLst/>
                          <a:latin typeface="Calibri"/>
                          <a:ea typeface="Calibri"/>
                          <a:cs typeface="Times New Roman"/>
                        </a:rPr>
                        <a:t>WKB 19.02.18</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Chicken clicking</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Penguinpig</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Smartie the penguin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Chicken clicking</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Gaming and collaboration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Copy right, what is it?</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Day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Online Safety Day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245">
                <a:tc>
                  <a:txBody>
                    <a:bodyPr/>
                    <a:lstStyle/>
                    <a:p>
                      <a:pPr algn="ctr">
                        <a:lnSpc>
                          <a:spcPct val="107000"/>
                        </a:lnSpc>
                        <a:spcAft>
                          <a:spcPts val="0"/>
                        </a:spcAft>
                      </a:pPr>
                      <a:r>
                        <a:rPr lang="en-GB" sz="900">
                          <a:effectLst/>
                          <a:latin typeface="Calibri"/>
                          <a:ea typeface="Calibri"/>
                          <a:cs typeface="Times New Roman"/>
                        </a:rPr>
                        <a:t>WKB 09.04.18</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Webster’s bedtime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Chicken clicking</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Digiducks big decision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Webster’s friend</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Friend or Foe?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Passwords and security.</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Copy right, what is it?</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Gaming and collaboration.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245">
                <a:tc>
                  <a:txBody>
                    <a:bodyPr/>
                    <a:lstStyle/>
                    <a:p>
                      <a:pPr algn="ctr">
                        <a:lnSpc>
                          <a:spcPct val="107000"/>
                        </a:lnSpc>
                        <a:spcAft>
                          <a:spcPts val="0"/>
                        </a:spcAft>
                      </a:pPr>
                      <a:r>
                        <a:rPr lang="en-GB" sz="900">
                          <a:effectLst/>
                          <a:latin typeface="Calibri"/>
                          <a:ea typeface="Calibri"/>
                          <a:cs typeface="Times New Roman"/>
                        </a:rPr>
                        <a:t>WKB 11.06.17</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Webster’s friend</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Webster’s bedtime</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Penguinpig</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Webster’s e-mail</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err="1">
                          <a:effectLst/>
                          <a:latin typeface="Calibri"/>
                          <a:ea typeface="Calibri"/>
                          <a:cs typeface="Times New Roman"/>
                        </a:rPr>
                        <a:t>Penguinpig</a:t>
                      </a:r>
                      <a:endParaRPr lang="en-GB" sz="900" dirty="0">
                        <a:effectLst/>
                        <a:latin typeface="Calibri"/>
                        <a:ea typeface="Calibri"/>
                        <a:cs typeface="Times New Roman"/>
                      </a:endParaRP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Digiducks big decision</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a:ea typeface="Calibri"/>
                          <a:cs typeface="Times New Roman"/>
                        </a:rPr>
                        <a:t>Gaming and collaboration. </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a:ea typeface="Calibri"/>
                          <a:cs typeface="Times New Roman"/>
                        </a:rPr>
                        <a:t>Webster’s e-mail.</a:t>
                      </a:r>
                    </a:p>
                  </a:txBody>
                  <a:tcPr marL="55480" marR="554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450999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Science</a:t>
            </a:r>
            <a:endParaRPr lang="en-GB" dirty="0"/>
          </a:p>
        </p:txBody>
      </p:sp>
      <p:pic>
        <p:nvPicPr>
          <p:cNvPr id="409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6267" t="22500" r="15063" b="8931"/>
          <a:stretch/>
        </p:blipFill>
        <p:spPr bwMode="auto">
          <a:xfrm>
            <a:off x="214722" y="1268760"/>
            <a:ext cx="8712968" cy="4891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885" y="116632"/>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360" y="117252"/>
            <a:ext cx="896937" cy="107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8559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PSHE</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73310609"/>
              </p:ext>
            </p:extLst>
          </p:nvPr>
        </p:nvGraphicFramePr>
        <p:xfrm>
          <a:off x="457200" y="1600200"/>
          <a:ext cx="8229600" cy="2199640"/>
        </p:xfrm>
        <a:graphic>
          <a:graphicData uri="http://schemas.openxmlformats.org/drawingml/2006/table">
            <a:tbl>
              <a:tblPr firstRow="1" bandRow="1">
                <a:tableStyleId>{BC89EF96-8CEA-46FF-86C4-4CE0E7609802}</a:tableStyleId>
              </a:tblPr>
              <a:tblGrid>
                <a:gridCol w="4114800"/>
                <a:gridCol w="4114800"/>
              </a:tblGrid>
              <a:tr h="370840">
                <a:tc>
                  <a:txBody>
                    <a:bodyPr/>
                    <a:lstStyle/>
                    <a:p>
                      <a:r>
                        <a:rPr lang="en-GB" dirty="0" smtClean="0"/>
                        <a:t>Year</a:t>
                      </a:r>
                      <a:r>
                        <a:rPr lang="en-GB" baseline="0" dirty="0" smtClean="0"/>
                        <a:t> Group</a:t>
                      </a:r>
                      <a:endParaRPr lang="en-GB" dirty="0"/>
                    </a:p>
                  </a:txBody>
                  <a:tcPr/>
                </a:tc>
                <a:tc>
                  <a:txBody>
                    <a:bodyPr/>
                    <a:lstStyle/>
                    <a:p>
                      <a:r>
                        <a:rPr lang="en-GB" dirty="0" smtClean="0"/>
                        <a:t>Areas</a:t>
                      </a:r>
                      <a:r>
                        <a:rPr lang="en-GB" baseline="0" dirty="0" smtClean="0"/>
                        <a:t> of PSHE covered</a:t>
                      </a:r>
                      <a:endParaRPr lang="en-GB" dirty="0"/>
                    </a:p>
                  </a:txBody>
                  <a:tcPr/>
                </a:tc>
              </a:tr>
              <a:tr h="370840">
                <a:tc>
                  <a:txBody>
                    <a:bodyPr/>
                    <a:lstStyle/>
                    <a:p>
                      <a:r>
                        <a:rPr lang="en-GB" dirty="0" smtClean="0"/>
                        <a:t>EYFS</a:t>
                      </a:r>
                      <a:endParaRPr lang="en-GB" dirty="0"/>
                    </a:p>
                  </a:txBody>
                  <a:tcPr/>
                </a:tc>
                <a:tc>
                  <a:txBody>
                    <a:bodyPr/>
                    <a:lstStyle/>
                    <a:p>
                      <a:pPr marL="285750" indent="-285750">
                        <a:buFont typeface="Arial" panose="020B0604020202020204" pitchFamily="34" charset="0"/>
                        <a:buChar char="•"/>
                      </a:pPr>
                      <a:r>
                        <a:rPr lang="en-GB" dirty="0" smtClean="0"/>
                        <a:t>Self-confidence</a:t>
                      </a:r>
                      <a:r>
                        <a:rPr lang="en-GB" baseline="0" dirty="0" smtClean="0"/>
                        <a:t> and self-awareness</a:t>
                      </a:r>
                    </a:p>
                    <a:p>
                      <a:pPr marL="285750" indent="-285750">
                        <a:buFont typeface="Arial" panose="020B0604020202020204" pitchFamily="34" charset="0"/>
                        <a:buChar char="•"/>
                      </a:pPr>
                      <a:r>
                        <a:rPr lang="en-GB" dirty="0" smtClean="0"/>
                        <a:t>Managing feelings and behaviour</a:t>
                      </a:r>
                    </a:p>
                    <a:p>
                      <a:pPr marL="285750" indent="-285750">
                        <a:buFont typeface="Arial" panose="020B0604020202020204" pitchFamily="34" charset="0"/>
                        <a:buChar char="•"/>
                      </a:pPr>
                      <a:r>
                        <a:rPr lang="en-GB" dirty="0" smtClean="0"/>
                        <a:t>Making relationships</a:t>
                      </a:r>
                      <a:endParaRPr lang="en-GB" dirty="0"/>
                    </a:p>
                  </a:txBody>
                  <a:tcPr/>
                </a:tc>
              </a:tr>
              <a:tr h="370840">
                <a:tc>
                  <a:txBody>
                    <a:bodyPr/>
                    <a:lstStyle/>
                    <a:p>
                      <a:r>
                        <a:rPr lang="en-GB" dirty="0" smtClean="0"/>
                        <a:t>Years</a:t>
                      </a:r>
                      <a:r>
                        <a:rPr lang="en-GB" baseline="0" dirty="0" smtClean="0"/>
                        <a:t> 1-6</a:t>
                      </a:r>
                      <a:endParaRPr lang="en-GB" dirty="0"/>
                    </a:p>
                  </a:txBody>
                  <a:tcPr/>
                </a:tc>
                <a:tc>
                  <a:txBody>
                    <a:bodyPr/>
                    <a:lstStyle/>
                    <a:p>
                      <a:pPr marL="285750" indent="-285750">
                        <a:buFont typeface="Arial" panose="020B0604020202020204" pitchFamily="34" charset="0"/>
                        <a:buChar char="•"/>
                      </a:pPr>
                      <a:r>
                        <a:rPr lang="en-GB" dirty="0" smtClean="0"/>
                        <a:t>Health &amp; Wellbeing</a:t>
                      </a:r>
                    </a:p>
                    <a:p>
                      <a:pPr marL="285750" indent="-285750">
                        <a:buFont typeface="Arial" panose="020B0604020202020204" pitchFamily="34" charset="0"/>
                        <a:buChar char="•"/>
                      </a:pPr>
                      <a:r>
                        <a:rPr lang="en-GB" dirty="0" smtClean="0"/>
                        <a:t>Relationships</a:t>
                      </a:r>
                    </a:p>
                    <a:p>
                      <a:pPr marL="285750" indent="-285750">
                        <a:buFont typeface="Arial" panose="020B0604020202020204" pitchFamily="34" charset="0"/>
                        <a:buChar char="•"/>
                      </a:pPr>
                      <a:r>
                        <a:rPr lang="en-GB" dirty="0" smtClean="0"/>
                        <a:t>Living in the wider world</a:t>
                      </a:r>
                      <a:endParaRPr lang="en-GB" dirty="0"/>
                    </a:p>
                  </a:txBody>
                  <a:tcPr/>
                </a:tc>
              </a:tr>
            </a:tbl>
          </a:graphicData>
        </a:graphic>
      </p:graphicFrame>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885" y="266087"/>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360" y="269032"/>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539552" y="4293096"/>
            <a:ext cx="7992888" cy="1200329"/>
          </a:xfrm>
          <a:prstGeom prst="rect">
            <a:avLst/>
          </a:prstGeom>
          <a:noFill/>
        </p:spPr>
        <p:txBody>
          <a:bodyPr wrap="square" rtlCol="0">
            <a:spAutoFit/>
          </a:bodyPr>
          <a:lstStyle/>
          <a:p>
            <a:r>
              <a:rPr lang="en-GB" dirty="0" smtClean="0"/>
              <a:t>The whole school also participate in PSHE days, each with a different focus. Such as; E-safety, Anti-bullying week, Alcohol awareness day, Road safety week, Fire Safety, Stranger Danger, Remembrance Day, National Careers week, Mental health awareness and NSPCC. </a:t>
            </a:r>
            <a:endParaRPr lang="en-GB" dirty="0"/>
          </a:p>
        </p:txBody>
      </p:sp>
    </p:spTree>
    <p:extLst>
      <p:ext uri="{BB962C8B-B14F-4D97-AF65-F5344CB8AC3E}">
        <p14:creationId xmlns:p14="http://schemas.microsoft.com/office/powerpoint/2010/main" val="40458272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GB" sz="4000" b="1" dirty="0" smtClean="0">
                <a:solidFill>
                  <a:srgbClr val="0070C0"/>
                </a:solidFill>
              </a:rPr>
              <a:t>Spanish</a:t>
            </a:r>
            <a:endParaRPr lang="en-GB"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885" y="266087"/>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266087"/>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049802705"/>
              </p:ext>
            </p:extLst>
          </p:nvPr>
        </p:nvGraphicFramePr>
        <p:xfrm>
          <a:off x="900348" y="1354935"/>
          <a:ext cx="7287944" cy="5230162"/>
        </p:xfrm>
        <a:graphic>
          <a:graphicData uri="http://schemas.openxmlformats.org/drawingml/2006/table">
            <a:tbl>
              <a:tblPr firstRow="1" bandRow="1">
                <a:tableStyleId>{5C22544A-7EE6-4342-B048-85BDC9FD1C3A}</a:tableStyleId>
              </a:tblPr>
              <a:tblGrid>
                <a:gridCol w="1655428"/>
                <a:gridCol w="5632516"/>
              </a:tblGrid>
              <a:tr h="475282">
                <a:tc>
                  <a:txBody>
                    <a:bodyPr/>
                    <a:lstStyle/>
                    <a:p>
                      <a:pPr algn="ctr"/>
                      <a:r>
                        <a:rPr lang="en-GB" dirty="0" smtClean="0">
                          <a:solidFill>
                            <a:schemeClr val="bg1"/>
                          </a:solidFill>
                        </a:rPr>
                        <a:t>Year Group</a:t>
                      </a:r>
                      <a:endParaRPr lang="en-GB" dirty="0">
                        <a:solidFill>
                          <a:schemeClr val="bg1"/>
                        </a:solidFill>
                      </a:endParaRPr>
                    </a:p>
                  </a:txBody>
                  <a:tcPr/>
                </a:tc>
                <a:tc>
                  <a:txBody>
                    <a:bodyPr/>
                    <a:lstStyle/>
                    <a:p>
                      <a:pPr algn="ctr"/>
                      <a:r>
                        <a:rPr lang="en-GB" dirty="0" smtClean="0"/>
                        <a:t>Topic Covered</a:t>
                      </a:r>
                      <a:endParaRPr lang="en-GB" dirty="0"/>
                    </a:p>
                  </a:txBody>
                  <a:tcPr/>
                </a:tc>
              </a:tr>
              <a:tr h="475282">
                <a:tc>
                  <a:txBody>
                    <a:bodyPr/>
                    <a:lstStyle/>
                    <a:p>
                      <a:pPr algn="ctr"/>
                      <a:r>
                        <a:rPr lang="en-GB" dirty="0" smtClean="0">
                          <a:solidFill>
                            <a:schemeClr val="tx1"/>
                          </a:solidFill>
                        </a:rPr>
                        <a:t>Reception</a:t>
                      </a:r>
                      <a:endParaRPr lang="en-GB" dirty="0">
                        <a:solidFill>
                          <a:schemeClr val="tx1"/>
                        </a:solidFill>
                      </a:endParaRPr>
                    </a:p>
                  </a:txBody>
                  <a:tcPr/>
                </a:tc>
                <a:tc>
                  <a:txBody>
                    <a:bodyPr/>
                    <a:lstStyle/>
                    <a:p>
                      <a:pPr marL="285750" indent="-285750" algn="ctr">
                        <a:buFont typeface="Arial" panose="020B0604020202020204" pitchFamily="34" charset="0"/>
                        <a:buChar char="•"/>
                      </a:pPr>
                      <a:r>
                        <a:rPr lang="en-GB" dirty="0" smtClean="0"/>
                        <a:t>Personal questions/Greetings/Class instructions/ Colours/Animals/Numbers up to 15/parts</a:t>
                      </a:r>
                      <a:r>
                        <a:rPr lang="en-GB" baseline="0" dirty="0" smtClean="0"/>
                        <a:t> of the face/Fruit.</a:t>
                      </a:r>
                      <a:endParaRPr lang="en-GB" dirty="0"/>
                    </a:p>
                  </a:txBody>
                  <a:tcPr/>
                </a:tc>
              </a:tr>
              <a:tr h="475282">
                <a:tc>
                  <a:txBody>
                    <a:bodyPr/>
                    <a:lstStyle/>
                    <a:p>
                      <a:pPr algn="ctr"/>
                      <a:r>
                        <a:rPr lang="en-GB" dirty="0" smtClean="0"/>
                        <a:t>Year 1</a:t>
                      </a:r>
                      <a:endParaRPr lang="en-GB" dirty="0"/>
                    </a:p>
                  </a:txBody>
                  <a:tcPr/>
                </a:tc>
                <a:tc>
                  <a:txBody>
                    <a:bodyPr/>
                    <a:lstStyle/>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Personal questions/Greetings/Class instructions/ Colours/Animals/Numbers up to 20/parts of the face/Shapes</a:t>
                      </a:r>
                    </a:p>
                  </a:txBody>
                  <a:tcPr/>
                </a:tc>
              </a:tr>
              <a:tr h="475282">
                <a:tc>
                  <a:txBody>
                    <a:bodyPr/>
                    <a:lstStyle/>
                    <a:p>
                      <a:pPr algn="ctr"/>
                      <a:r>
                        <a:rPr lang="en-GB" dirty="0" smtClean="0"/>
                        <a:t>Year 2</a:t>
                      </a:r>
                      <a:endParaRPr lang="en-GB" dirty="0"/>
                    </a:p>
                  </a:txBody>
                  <a:tcPr/>
                </a:tc>
                <a:tc>
                  <a:txBody>
                    <a:bodyPr/>
                    <a:lstStyle/>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Personal questions/Greetings/Class instructions and objects/ Colours/Animals/Numbers up to 30/Parts of the body/Transport/Sea creatures/Feelings/Weather/Transports/Habitats/ Adjectives/Colours</a:t>
                      </a:r>
                    </a:p>
                  </a:txBody>
                  <a:tcPr/>
                </a:tc>
              </a:tr>
              <a:tr h="475282">
                <a:tc>
                  <a:txBody>
                    <a:bodyPr/>
                    <a:lstStyle/>
                    <a:p>
                      <a:pPr algn="ctr"/>
                      <a:r>
                        <a:rPr lang="en-GB" dirty="0" smtClean="0"/>
                        <a:t>Year 3</a:t>
                      </a:r>
                      <a:endParaRPr lang="en-GB" dirty="0"/>
                    </a:p>
                  </a:txBody>
                  <a:tcPr/>
                </a:tc>
                <a:tc>
                  <a:txBody>
                    <a:bodyPr/>
                    <a:lstStyle/>
                    <a:p>
                      <a:pPr marL="285750" indent="-285750" algn="ctr">
                        <a:buFont typeface="Arial" panose="020B0604020202020204" pitchFamily="34" charset="0"/>
                        <a:buChar char="•"/>
                      </a:pPr>
                      <a:r>
                        <a:rPr lang="en-GB" dirty="0" smtClean="0"/>
                        <a:t>Personal questions/Classroom</a:t>
                      </a:r>
                      <a:r>
                        <a:rPr lang="en-GB" baseline="0" dirty="0" smtClean="0"/>
                        <a:t> instructions/Greetings/Days /Months/Numbers to 40/Parts of the body/Animals/Nationalities and countries/Colours/Pet animals/Adjectives/Kitchen utensils/Likes and dislikes/Fruit</a:t>
                      </a:r>
                      <a:endParaRPr lang="en-GB" dirty="0"/>
                    </a:p>
                  </a:txBody>
                  <a:tcPr/>
                </a:tc>
              </a:tr>
            </a:tbl>
          </a:graphicData>
        </a:graphic>
      </p:graphicFrame>
    </p:spTree>
    <p:extLst>
      <p:ext uri="{BB962C8B-B14F-4D97-AF65-F5344CB8AC3E}">
        <p14:creationId xmlns:p14="http://schemas.microsoft.com/office/powerpoint/2010/main" val="20106995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GB" sz="4000" b="1" dirty="0" smtClean="0">
                <a:solidFill>
                  <a:srgbClr val="0070C0"/>
                </a:solidFill>
              </a:rPr>
              <a:t>Spanish</a:t>
            </a:r>
            <a:endParaRPr lang="en-GB"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885" y="266087"/>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266087"/>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814282426"/>
              </p:ext>
            </p:extLst>
          </p:nvPr>
        </p:nvGraphicFramePr>
        <p:xfrm>
          <a:off x="900348" y="1354935"/>
          <a:ext cx="7287944" cy="4315762"/>
        </p:xfrm>
        <a:graphic>
          <a:graphicData uri="http://schemas.openxmlformats.org/drawingml/2006/table">
            <a:tbl>
              <a:tblPr firstRow="1" bandRow="1">
                <a:tableStyleId>{5C22544A-7EE6-4342-B048-85BDC9FD1C3A}</a:tableStyleId>
              </a:tblPr>
              <a:tblGrid>
                <a:gridCol w="1655428"/>
                <a:gridCol w="5632516"/>
              </a:tblGrid>
              <a:tr h="475282">
                <a:tc>
                  <a:txBody>
                    <a:bodyPr/>
                    <a:lstStyle/>
                    <a:p>
                      <a:pPr algn="ctr"/>
                      <a:r>
                        <a:rPr lang="en-GB" dirty="0" smtClean="0">
                          <a:solidFill>
                            <a:schemeClr val="bg1"/>
                          </a:solidFill>
                        </a:rPr>
                        <a:t>Year Group</a:t>
                      </a:r>
                      <a:endParaRPr lang="en-GB" dirty="0">
                        <a:solidFill>
                          <a:schemeClr val="bg1"/>
                        </a:solidFill>
                      </a:endParaRPr>
                    </a:p>
                  </a:txBody>
                  <a:tcPr/>
                </a:tc>
                <a:tc>
                  <a:txBody>
                    <a:bodyPr/>
                    <a:lstStyle/>
                    <a:p>
                      <a:pPr algn="ctr"/>
                      <a:r>
                        <a:rPr lang="en-GB" dirty="0" smtClean="0"/>
                        <a:t>Topic Covered</a:t>
                      </a:r>
                      <a:endParaRPr lang="en-GB" dirty="0"/>
                    </a:p>
                  </a:txBody>
                  <a:tcPr/>
                </a:tc>
              </a:tr>
              <a:tr h="475282">
                <a:tc>
                  <a:txBody>
                    <a:bodyPr/>
                    <a:lstStyle/>
                    <a:p>
                      <a:pPr algn="ctr"/>
                      <a:r>
                        <a:rPr lang="en-GB" dirty="0" smtClean="0">
                          <a:solidFill>
                            <a:schemeClr val="tx1"/>
                          </a:solidFill>
                        </a:rPr>
                        <a:t>Year</a:t>
                      </a:r>
                      <a:r>
                        <a:rPr lang="en-GB" baseline="0" dirty="0" smtClean="0">
                          <a:solidFill>
                            <a:schemeClr val="tx1"/>
                          </a:solidFill>
                        </a:rPr>
                        <a:t> 4</a:t>
                      </a:r>
                      <a:endParaRPr lang="en-GB" dirty="0">
                        <a:solidFill>
                          <a:schemeClr val="tx1"/>
                        </a:solidFill>
                      </a:endParaRPr>
                    </a:p>
                  </a:txBody>
                  <a:tcPr/>
                </a:tc>
                <a:tc>
                  <a:txBody>
                    <a:bodyPr/>
                    <a:lstStyle/>
                    <a:p>
                      <a:pPr marL="285750" indent="-285750" algn="ctr">
                        <a:buFont typeface="Arial" panose="020B0604020202020204" pitchFamily="34" charset="0"/>
                        <a:buChar char="•"/>
                      </a:pPr>
                      <a:r>
                        <a:rPr lang="en-GB" dirty="0" smtClean="0">
                          <a:solidFill>
                            <a:schemeClr val="tx1"/>
                          </a:solidFill>
                        </a:rPr>
                        <a:t>Personal questions/Classroom</a:t>
                      </a:r>
                      <a:r>
                        <a:rPr lang="en-GB" baseline="0" dirty="0" smtClean="0">
                          <a:solidFill>
                            <a:schemeClr val="tx1"/>
                          </a:solidFill>
                        </a:rPr>
                        <a:t> instructions/Greetings/3</a:t>
                      </a:r>
                      <a:r>
                        <a:rPr lang="en-GB" baseline="30000" dirty="0" smtClean="0">
                          <a:solidFill>
                            <a:schemeClr val="tx1"/>
                          </a:solidFill>
                        </a:rPr>
                        <a:t>rd</a:t>
                      </a:r>
                      <a:r>
                        <a:rPr lang="en-GB" baseline="0" dirty="0" smtClean="0">
                          <a:solidFill>
                            <a:schemeClr val="tx1"/>
                          </a:solidFill>
                        </a:rPr>
                        <a:t> person/Negative form/Days/Months/Numbers to 50/Body parts/Dates/School subjects/Weather/Family members</a:t>
                      </a:r>
                      <a:endParaRPr lang="en-GB" dirty="0">
                        <a:solidFill>
                          <a:schemeClr val="tx1"/>
                        </a:solidFill>
                      </a:endParaRPr>
                    </a:p>
                  </a:txBody>
                  <a:tcPr/>
                </a:tc>
              </a:tr>
              <a:tr h="475282">
                <a:tc>
                  <a:txBody>
                    <a:bodyPr/>
                    <a:lstStyle/>
                    <a:p>
                      <a:pPr algn="ctr"/>
                      <a:r>
                        <a:rPr lang="en-GB" dirty="0" smtClean="0">
                          <a:solidFill>
                            <a:schemeClr val="tx1"/>
                          </a:solidFill>
                        </a:rPr>
                        <a:t>Year 5</a:t>
                      </a:r>
                      <a:endParaRPr lang="en-GB" dirty="0">
                        <a:solidFill>
                          <a:schemeClr val="tx1"/>
                        </a:solidFill>
                      </a:endParaRPr>
                    </a:p>
                  </a:txBody>
                  <a:tcPr/>
                </a:tc>
                <a:tc>
                  <a:txBody>
                    <a:bodyPr/>
                    <a:lstStyle/>
                    <a:p>
                      <a:pPr marL="285750" indent="-285750" algn="ctr">
                        <a:buFont typeface="Arial" panose="020B0604020202020204" pitchFamily="34" charset="0"/>
                        <a:buChar char="•"/>
                      </a:pPr>
                      <a:r>
                        <a:rPr lang="en-GB" dirty="0" smtClean="0">
                          <a:solidFill>
                            <a:schemeClr val="tx1"/>
                          </a:solidFill>
                        </a:rPr>
                        <a:t>Personal questions/Classroom instructions/Alphabet and vowels/Parts of the body/Illnesses/Daily routine/School</a:t>
                      </a:r>
                      <a:r>
                        <a:rPr lang="en-GB" baseline="0" dirty="0" smtClean="0">
                          <a:solidFill>
                            <a:schemeClr val="tx1"/>
                          </a:solidFill>
                        </a:rPr>
                        <a:t> uniform/Telling the time/Holiday clothes/Actions/Likes and dislikes</a:t>
                      </a:r>
                      <a:endParaRPr lang="en-GB" dirty="0">
                        <a:solidFill>
                          <a:schemeClr val="tx1"/>
                        </a:solidFill>
                      </a:endParaRPr>
                    </a:p>
                  </a:txBody>
                  <a:tcPr/>
                </a:tc>
              </a:tr>
              <a:tr h="475282">
                <a:tc>
                  <a:txBody>
                    <a:bodyPr/>
                    <a:lstStyle/>
                    <a:p>
                      <a:pPr algn="ctr"/>
                      <a:r>
                        <a:rPr lang="en-GB" dirty="0" smtClean="0">
                          <a:solidFill>
                            <a:schemeClr val="tx1"/>
                          </a:solidFill>
                        </a:rPr>
                        <a:t>Year 6</a:t>
                      </a:r>
                      <a:endParaRPr lang="en-GB" dirty="0">
                        <a:solidFill>
                          <a:schemeClr val="tx1"/>
                        </a:solidFill>
                      </a:endParaRPr>
                    </a:p>
                  </a:txBody>
                  <a:tcPr/>
                </a:tc>
                <a:tc>
                  <a:txBody>
                    <a:bodyPr/>
                    <a:lstStyle/>
                    <a:p>
                      <a:pPr marL="285750" indent="-285750" algn="ctr">
                        <a:buFont typeface="Arial" panose="020B0604020202020204" pitchFamily="34" charset="0"/>
                        <a:buChar char="•"/>
                      </a:pPr>
                      <a:r>
                        <a:rPr lang="en-GB" dirty="0" smtClean="0">
                          <a:solidFill>
                            <a:schemeClr val="tx1"/>
                          </a:solidFill>
                        </a:rPr>
                        <a:t>Personal questions/Classroom instructions/Parts</a:t>
                      </a:r>
                      <a:r>
                        <a:rPr lang="en-GB" baseline="0" dirty="0" smtClean="0">
                          <a:solidFill>
                            <a:schemeClr val="tx1"/>
                          </a:solidFill>
                        </a:rPr>
                        <a:t> of the body/Numbers to 500/Actions/Adjectives/Likes and dislikes/Colours/Rooms of a house/Places in town/How to get to …/Professions/Articles/Drinks/Food (How to order in a restaurant)</a:t>
                      </a:r>
                      <a:endParaRPr lang="en-GB" dirty="0">
                        <a:solidFill>
                          <a:schemeClr val="tx1"/>
                        </a:solidFill>
                      </a:endParaRPr>
                    </a:p>
                  </a:txBody>
                  <a:tcPr/>
                </a:tc>
              </a:tr>
            </a:tbl>
          </a:graphicData>
        </a:graphic>
      </p:graphicFrame>
    </p:spTree>
    <p:extLst>
      <p:ext uri="{BB962C8B-B14F-4D97-AF65-F5344CB8AC3E}">
        <p14:creationId xmlns:p14="http://schemas.microsoft.com/office/powerpoint/2010/main" val="37617639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GB" sz="4000" b="1" dirty="0" smtClean="0">
                <a:solidFill>
                  <a:srgbClr val="0070C0"/>
                </a:solidFill>
              </a:rPr>
              <a:t>Design Technology</a:t>
            </a:r>
            <a:endParaRPr lang="en-GB"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885" y="266087"/>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Content Placeholder 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12360" y="266087"/>
            <a:ext cx="1012024" cy="1219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57338" y="1798718"/>
            <a:ext cx="8149671" cy="2031325"/>
          </a:xfrm>
          <a:prstGeom prst="rect">
            <a:avLst/>
          </a:prstGeom>
          <a:noFill/>
        </p:spPr>
        <p:txBody>
          <a:bodyPr wrap="square" rtlCol="0">
            <a:spAutoFit/>
          </a:bodyPr>
          <a:lstStyle/>
          <a:p>
            <a:r>
              <a:rPr lang="en-GB" dirty="0" smtClean="0"/>
              <a:t>DT in St Gregory’s is delivered during DT themed weeks with a specific outcome such as Christmas Markets and Summer Fayre.</a:t>
            </a:r>
          </a:p>
          <a:p>
            <a:r>
              <a:rPr lang="en-GB" dirty="0" smtClean="0"/>
              <a:t>It is also delivered, where possible and relatable, through the different topics in each year.</a:t>
            </a:r>
          </a:p>
          <a:p>
            <a:endParaRPr lang="en-GB" dirty="0"/>
          </a:p>
          <a:p>
            <a:r>
              <a:rPr lang="en-GB" dirty="0" smtClean="0"/>
              <a:t>Year groups 1-6 also receive cookery lessons for at least one half term during the academic year.</a:t>
            </a:r>
            <a:endParaRPr lang="en-GB" dirty="0"/>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3251" t="16231" r="16924" b="23694"/>
          <a:stretch/>
        </p:blipFill>
        <p:spPr bwMode="auto">
          <a:xfrm rot="20628379">
            <a:off x="365143" y="3874559"/>
            <a:ext cx="2751021" cy="18649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2516" t="19963" r="43148" b="49627"/>
          <a:stretch/>
        </p:blipFill>
        <p:spPr bwMode="auto">
          <a:xfrm rot="663738">
            <a:off x="5580112" y="3857375"/>
            <a:ext cx="3166281" cy="2224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59440" t="51352" r="16503" b="18144"/>
          <a:stretch/>
        </p:blipFill>
        <p:spPr bwMode="auto">
          <a:xfrm>
            <a:off x="2915816" y="4797265"/>
            <a:ext cx="2725907" cy="19432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59772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GB" sz="4000" b="1" dirty="0" smtClean="0">
                <a:solidFill>
                  <a:srgbClr val="0070C0"/>
                </a:solidFill>
              </a:rPr>
              <a:t>Art</a:t>
            </a:r>
            <a:endParaRPr lang="en-GB"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885" y="266087"/>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266087"/>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886825" y="1700808"/>
            <a:ext cx="7357583" cy="2862322"/>
          </a:xfrm>
          <a:prstGeom prst="rect">
            <a:avLst/>
          </a:prstGeom>
          <a:noFill/>
        </p:spPr>
        <p:txBody>
          <a:bodyPr wrap="square" rtlCol="0">
            <a:spAutoFit/>
          </a:bodyPr>
          <a:lstStyle/>
          <a:p>
            <a:r>
              <a:rPr lang="en-GB" sz="2000" dirty="0" smtClean="0"/>
              <a:t>We follow the scholastic scheme of work for year 1-6.  Each year group covers four aims;</a:t>
            </a:r>
          </a:p>
          <a:p>
            <a:pPr marL="285750" indent="-285750">
              <a:buFont typeface="Arial" panose="020B0604020202020204" pitchFamily="34" charset="0"/>
              <a:buChar char="•"/>
            </a:pPr>
            <a:r>
              <a:rPr lang="en-GB" sz="2000" dirty="0" smtClean="0"/>
              <a:t>Exploring and creating</a:t>
            </a:r>
          </a:p>
          <a:p>
            <a:pPr marL="285750" indent="-285750">
              <a:buFont typeface="Arial" panose="020B0604020202020204" pitchFamily="34" charset="0"/>
              <a:buChar char="•"/>
            </a:pPr>
            <a:r>
              <a:rPr lang="en-GB" sz="2000" dirty="0" smtClean="0"/>
              <a:t>Skills and techniques</a:t>
            </a:r>
          </a:p>
          <a:p>
            <a:pPr marL="285750" indent="-285750">
              <a:buFont typeface="Arial" panose="020B0604020202020204" pitchFamily="34" charset="0"/>
              <a:buChar char="•"/>
            </a:pPr>
            <a:r>
              <a:rPr lang="en-GB" sz="2000" dirty="0" smtClean="0"/>
              <a:t>Evaluate and analyse</a:t>
            </a:r>
          </a:p>
          <a:p>
            <a:pPr marL="285750" indent="-285750">
              <a:buFont typeface="Arial" panose="020B0604020202020204" pitchFamily="34" charset="0"/>
              <a:buChar char="•"/>
            </a:pPr>
            <a:r>
              <a:rPr lang="en-GB" sz="2000" dirty="0" smtClean="0"/>
              <a:t>Art and artists</a:t>
            </a:r>
          </a:p>
          <a:p>
            <a:pPr marL="285750" indent="-285750">
              <a:buFont typeface="Arial" panose="020B0604020202020204" pitchFamily="34" charset="0"/>
              <a:buChar char="•"/>
            </a:pPr>
            <a:endParaRPr lang="en-GB" sz="2000" dirty="0"/>
          </a:p>
          <a:p>
            <a:r>
              <a:rPr lang="en-GB" sz="2000" dirty="0" smtClean="0"/>
              <a:t>Each year group will cover these four aims through different themes, topics and artists.  </a:t>
            </a:r>
            <a:endParaRPr lang="en-GB" sz="2000" dirty="0"/>
          </a:p>
        </p:txBody>
      </p:sp>
      <p:pic>
        <p:nvPicPr>
          <p:cNvPr id="1026" name="Picture 2" descr="Image result for liverpool art"/>
          <p:cNvPicPr>
            <a:picLocks noChangeAspect="1" noChangeArrowheads="1"/>
          </p:cNvPicPr>
          <p:nvPr/>
        </p:nvPicPr>
        <p:blipFill rotWithShape="1">
          <a:blip r:embed="rId3">
            <a:extLst>
              <a:ext uri="{28A0092B-C50C-407E-A947-70E740481C1C}">
                <a14:useLocalDpi xmlns:a14="http://schemas.microsoft.com/office/drawing/2010/main" val="0"/>
              </a:ext>
            </a:extLst>
          </a:blip>
          <a:srcRect l="-73" t="33911" r="73" b="9030"/>
          <a:stretch/>
        </p:blipFill>
        <p:spPr bwMode="auto">
          <a:xfrm>
            <a:off x="1334765" y="4589282"/>
            <a:ext cx="6400480" cy="2168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7378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70C0"/>
                </a:solidFill>
              </a:rPr>
              <a:t>Interventions </a:t>
            </a:r>
            <a:endParaRPr lang="en-GB" dirty="0"/>
          </a:p>
        </p:txBody>
      </p:sp>
      <p:sp>
        <p:nvSpPr>
          <p:cNvPr id="3" name="Content Placeholder 2"/>
          <p:cNvSpPr>
            <a:spLocks noGrp="1"/>
          </p:cNvSpPr>
          <p:nvPr>
            <p:ph idx="1"/>
          </p:nvPr>
        </p:nvSpPr>
        <p:spPr/>
        <p:txBody>
          <a:bodyPr>
            <a:normAutofit/>
          </a:bodyPr>
          <a:lstStyle/>
          <a:p>
            <a:r>
              <a:rPr lang="en-GB" sz="2000" dirty="0" smtClean="0"/>
              <a:t>Interventions are set up between the class teacher and teaching assistant. Most interventions take place during the afternoon. Children who are not achieving the expected standard for their year group are targeted in Reading, Writing or Maths interventions. We follow First Class at Writing and First Class at Number intervention programmes. </a:t>
            </a:r>
          </a:p>
          <a:p>
            <a:r>
              <a:rPr lang="en-GB" sz="2000" dirty="0" smtClean="0"/>
              <a:t>Look at the different class pages on the website to find out about the writing interventions and also see pictures of the children enjoying them. </a:t>
            </a:r>
          </a:p>
          <a:p>
            <a:r>
              <a:rPr lang="en-GB" sz="2000" b="1" dirty="0" smtClean="0"/>
              <a:t>“I like working on my handwriting and talking about pirates in the writing group.”- </a:t>
            </a:r>
            <a:r>
              <a:rPr lang="en-GB" sz="2000" dirty="0" smtClean="0"/>
              <a:t>Year 4 Pupil. </a:t>
            </a:r>
            <a:endParaRPr lang="en-GB" sz="2000"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885" y="266087"/>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360" y="276395"/>
            <a:ext cx="89588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4859" t="18403" r="25421" b="16232"/>
          <a:stretch/>
        </p:blipFill>
        <p:spPr bwMode="auto">
          <a:xfrm>
            <a:off x="5364088" y="4365104"/>
            <a:ext cx="3053995" cy="22573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54057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178" y="160337"/>
            <a:ext cx="8229600" cy="1143000"/>
          </a:xfrm>
        </p:spPr>
        <p:txBody>
          <a:bodyPr/>
          <a:lstStyle/>
          <a:p>
            <a:r>
              <a:rPr lang="en-GB" sz="4000" b="1" dirty="0" smtClean="0">
                <a:solidFill>
                  <a:srgbClr val="0070C0"/>
                </a:solidFill>
              </a:rPr>
              <a:t>Additional Support Programmes </a:t>
            </a:r>
            <a:endParaRPr lang="en-GB" dirty="0"/>
          </a:p>
        </p:txBody>
      </p:sp>
      <p:pic>
        <p:nvPicPr>
          <p:cNvPr id="2050" name="Picture 2" descr="Image result for lego therap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401976"/>
            <a:ext cx="2408809" cy="135495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67544" y="1988840"/>
            <a:ext cx="2465804" cy="923330"/>
          </a:xfrm>
          <a:prstGeom prst="rect">
            <a:avLst/>
          </a:prstGeom>
          <a:noFill/>
        </p:spPr>
        <p:txBody>
          <a:bodyPr wrap="none" lIns="91440" tIns="45720" rIns="91440" bIns="45720">
            <a:spAutoFit/>
          </a:bodyPr>
          <a:lstStyle/>
          <a:p>
            <a:pPr algn="ct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Therapy</a:t>
            </a:r>
            <a:endParaRPr lang="en-U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2052" name="Picture 4" descr="Image result for seedlings counselling progrAMM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7" y="2420693"/>
            <a:ext cx="2748968" cy="75138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Image result for gardening club"/>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Image result for gardening club"/>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7"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551" y="4508376"/>
            <a:ext cx="2390775"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AutoShape 11" descr="Image result for sensory room"/>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60" name="Picture 12"/>
          <p:cNvPicPr>
            <a:picLocks noChangeAspect="1" noChangeArrowheads="1"/>
          </p:cNvPicPr>
          <p:nvPr/>
        </p:nvPicPr>
        <p:blipFill rotWithShape="1">
          <a:blip r:embed="rId5">
            <a:extLst>
              <a:ext uri="{28A0092B-C50C-407E-A947-70E740481C1C}">
                <a14:useLocalDpi xmlns:a14="http://schemas.microsoft.com/office/drawing/2010/main" val="0"/>
              </a:ext>
            </a:extLst>
          </a:blip>
          <a:srcRect l="8432" t="68156" r="11366"/>
          <a:stretch/>
        </p:blipFill>
        <p:spPr bwMode="auto">
          <a:xfrm>
            <a:off x="4644008" y="1444054"/>
            <a:ext cx="2554515" cy="5922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2" name="Picture 14" descr="Image result for school family support servic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06345" y="4299301"/>
            <a:ext cx="1256572" cy="124106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737085" y="3172078"/>
            <a:ext cx="3443131" cy="1200329"/>
          </a:xfrm>
          <a:prstGeom prst="rect">
            <a:avLst/>
          </a:prstGeom>
          <a:noFill/>
        </p:spPr>
        <p:txBody>
          <a:bodyPr wrap="square" rtlCol="0">
            <a:spAutoFit/>
          </a:bodyPr>
          <a:lstStyle/>
          <a:p>
            <a:r>
              <a:rPr lang="en-GB" sz="3600" b="1" i="1" dirty="0" smtClean="0">
                <a:solidFill>
                  <a:srgbClr val="7030A0"/>
                </a:solidFill>
              </a:rPr>
              <a:t>School Family Support Service</a:t>
            </a:r>
            <a:endParaRPr lang="en-GB" sz="3600" b="1" i="1" dirty="0">
              <a:solidFill>
                <a:srgbClr val="7030A0"/>
              </a:solidFill>
            </a:endParaRPr>
          </a:p>
        </p:txBody>
      </p:sp>
      <p:pic>
        <p:nvPicPr>
          <p:cNvPr id="2064" name="Picture 16" descr="Image result for massage in school programme"/>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17594" b="23595"/>
          <a:stretch/>
        </p:blipFill>
        <p:spPr bwMode="auto">
          <a:xfrm>
            <a:off x="172867" y="2958960"/>
            <a:ext cx="3144503" cy="1639974"/>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1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04138" y="4722989"/>
            <a:ext cx="3494385" cy="1690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6" name="Picture 1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65980" y="273985"/>
            <a:ext cx="896937" cy="107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25699" t="23789" r="32310" b="15485"/>
          <a:stretch/>
        </p:blipFill>
        <p:spPr bwMode="auto">
          <a:xfrm>
            <a:off x="3325426" y="2379710"/>
            <a:ext cx="2316059" cy="1883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560532" y="2605017"/>
            <a:ext cx="1302856" cy="707886"/>
          </a:xfrm>
          <a:prstGeom prst="rect">
            <a:avLst/>
          </a:prstGeom>
          <a:noFill/>
          <a:ln>
            <a:noFill/>
          </a:ln>
        </p:spPr>
        <p:txBody>
          <a:bodyPr wrap="none" lIns="91440" tIns="45720" rIns="91440" bIns="45720">
            <a:spAutoFit/>
          </a:bodyPr>
          <a:lstStyle/>
          <a:p>
            <a:pPr algn="ctr"/>
            <a:r>
              <a:rPr lang="en-US" sz="2000" b="1" dirty="0" smtClean="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Immersive</a:t>
            </a:r>
          </a:p>
          <a:p>
            <a:pPr algn="ctr"/>
            <a:r>
              <a:rPr lang="en-US" sz="2000" b="1" cap="none" spc="0" dirty="0" smtClean="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Space</a:t>
            </a:r>
            <a:endParaRPr lang="en-US" sz="2000" b="1" cap="none" spc="0" dirty="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33353790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229600" cy="1143000"/>
          </a:xfrm>
        </p:spPr>
        <p:txBody>
          <a:bodyPr/>
          <a:lstStyle/>
          <a:p>
            <a:r>
              <a:rPr lang="en-GB" sz="4000" b="1" dirty="0" smtClean="0">
                <a:solidFill>
                  <a:srgbClr val="0070C0"/>
                </a:solidFill>
              </a:rPr>
              <a:t>Global Learning </a:t>
            </a:r>
            <a:endParaRPr lang="en-GB" dirty="0"/>
          </a:p>
        </p:txBody>
      </p:sp>
      <p:sp>
        <p:nvSpPr>
          <p:cNvPr id="3" name="Content Placeholder 2"/>
          <p:cNvSpPr>
            <a:spLocks noGrp="1"/>
          </p:cNvSpPr>
          <p:nvPr>
            <p:ph idx="1"/>
          </p:nvPr>
        </p:nvSpPr>
        <p:spPr>
          <a:xfrm>
            <a:off x="323528" y="980727"/>
            <a:ext cx="2232248" cy="2376265"/>
          </a:xfrm>
        </p:spPr>
        <p:txBody>
          <a:bodyPr>
            <a:normAutofit fontScale="47500" lnSpcReduction="20000"/>
          </a:bodyPr>
          <a:lstStyle/>
          <a:p>
            <a:pPr marL="0" indent="0">
              <a:buNone/>
            </a:pPr>
            <a:r>
              <a:rPr lang="en-GB" dirty="0">
                <a:solidFill>
                  <a:schemeClr val="accent3">
                    <a:lumMod val="75000"/>
                  </a:schemeClr>
                </a:solidFill>
              </a:rPr>
              <a:t>“A GLOBAL CITIZEN IS SOMEBODY WHO </a:t>
            </a:r>
            <a:r>
              <a:rPr lang="en-GB" dirty="0" smtClean="0">
                <a:solidFill>
                  <a:schemeClr val="accent3">
                    <a:lumMod val="75000"/>
                  </a:schemeClr>
                </a:solidFill>
              </a:rPr>
              <a:t>CONTRIBUTES TO </a:t>
            </a:r>
            <a:r>
              <a:rPr lang="en-GB" dirty="0">
                <a:solidFill>
                  <a:schemeClr val="accent3">
                    <a:lumMod val="75000"/>
                  </a:schemeClr>
                </a:solidFill>
              </a:rPr>
              <a:t>THE WIDER WORLD COMMUNITY. THEY DON’T </a:t>
            </a:r>
            <a:r>
              <a:rPr lang="en-GB" dirty="0" smtClean="0">
                <a:solidFill>
                  <a:schemeClr val="accent3">
                    <a:lumMod val="75000"/>
                  </a:schemeClr>
                </a:solidFill>
              </a:rPr>
              <a:t>JUST FOLLOW </a:t>
            </a:r>
            <a:r>
              <a:rPr lang="en-GB" dirty="0">
                <a:solidFill>
                  <a:schemeClr val="accent3">
                    <a:lumMod val="75000"/>
                  </a:schemeClr>
                </a:solidFill>
              </a:rPr>
              <a:t>THE CROWD, THEY ARE THEIR OWN PERSON AND</a:t>
            </a:r>
          </a:p>
          <a:p>
            <a:pPr marL="0" indent="0">
              <a:buNone/>
            </a:pPr>
            <a:r>
              <a:rPr lang="en-GB" dirty="0">
                <a:solidFill>
                  <a:schemeClr val="accent3">
                    <a:lumMod val="75000"/>
                  </a:schemeClr>
                </a:solidFill>
              </a:rPr>
              <a:t>THEY WANT TO MAKE A DIFFERENCE BUT THEY </a:t>
            </a:r>
            <a:r>
              <a:rPr lang="en-GB" dirty="0" smtClean="0">
                <a:solidFill>
                  <a:schemeClr val="accent3">
                    <a:lumMod val="75000"/>
                  </a:schemeClr>
                </a:solidFill>
              </a:rPr>
              <a:t>KNOW THEY </a:t>
            </a:r>
            <a:r>
              <a:rPr lang="en-GB" dirty="0">
                <a:solidFill>
                  <a:schemeClr val="accent3">
                    <a:lumMod val="75000"/>
                  </a:schemeClr>
                </a:solidFill>
              </a:rPr>
              <a:t>CAN’T DO IT ON THEIR OWN.”</a:t>
            </a:r>
          </a:p>
        </p:txBody>
      </p:sp>
      <p:sp>
        <p:nvSpPr>
          <p:cNvPr id="4" name="Rectangle 3"/>
          <p:cNvSpPr/>
          <p:nvPr/>
        </p:nvSpPr>
        <p:spPr>
          <a:xfrm>
            <a:off x="2699792" y="1268760"/>
            <a:ext cx="4437608" cy="2862322"/>
          </a:xfrm>
          <a:prstGeom prst="rect">
            <a:avLst/>
          </a:prstGeom>
        </p:spPr>
        <p:txBody>
          <a:bodyPr wrap="square">
            <a:spAutoFit/>
          </a:bodyPr>
          <a:lstStyle/>
          <a:p>
            <a:r>
              <a:rPr lang="en-GB" sz="2400" b="1" dirty="0">
                <a:solidFill>
                  <a:srgbClr val="0FFF00"/>
                </a:solidFill>
                <a:latin typeface="OxfamTSTARPRO-Bold"/>
              </a:rPr>
              <a:t>What is a Global Citizen?</a:t>
            </a:r>
          </a:p>
          <a:p>
            <a:r>
              <a:rPr lang="en-GB" sz="1200" dirty="0">
                <a:solidFill>
                  <a:srgbClr val="000000"/>
                </a:solidFill>
                <a:latin typeface="OxfamTSTARPRO-Regular"/>
              </a:rPr>
              <a:t>Oxfam sees the Global Citizen as someone who:</a:t>
            </a:r>
          </a:p>
          <a:p>
            <a:r>
              <a:rPr lang="en-GB" sz="1200" dirty="0">
                <a:solidFill>
                  <a:srgbClr val="000000"/>
                </a:solidFill>
                <a:latin typeface="OxfamTSTARPRO-Regular"/>
              </a:rPr>
              <a:t>• is aware of the wider world and has a sense of their own role as a</a:t>
            </a:r>
          </a:p>
          <a:p>
            <a:r>
              <a:rPr lang="en-GB" sz="1200" dirty="0">
                <a:solidFill>
                  <a:srgbClr val="000000"/>
                </a:solidFill>
                <a:latin typeface="OxfamTSTARPRO-Regular"/>
              </a:rPr>
              <a:t>world citizen</a:t>
            </a:r>
          </a:p>
          <a:p>
            <a:r>
              <a:rPr lang="en-GB" sz="1200" dirty="0">
                <a:solidFill>
                  <a:srgbClr val="000000"/>
                </a:solidFill>
                <a:latin typeface="OxfamTSTARPRO-Regular"/>
              </a:rPr>
              <a:t>• respects and values diversity</a:t>
            </a:r>
          </a:p>
          <a:p>
            <a:r>
              <a:rPr lang="en-GB" sz="1200" dirty="0">
                <a:solidFill>
                  <a:srgbClr val="000000"/>
                </a:solidFill>
                <a:latin typeface="OxfamTSTARPRO-Regular"/>
              </a:rPr>
              <a:t>• has an understanding of how the world works</a:t>
            </a:r>
          </a:p>
          <a:p>
            <a:r>
              <a:rPr lang="en-GB" sz="1200" dirty="0">
                <a:solidFill>
                  <a:srgbClr val="000000"/>
                </a:solidFill>
                <a:latin typeface="OxfamTSTARPRO-Regular"/>
              </a:rPr>
              <a:t>• is passionately committed to social justice</a:t>
            </a:r>
          </a:p>
          <a:p>
            <a:r>
              <a:rPr lang="en-GB" sz="1200" dirty="0">
                <a:solidFill>
                  <a:srgbClr val="000000"/>
                </a:solidFill>
                <a:latin typeface="OxfamTSTARPRO-Regular"/>
              </a:rPr>
              <a:t>• participates in the community at a range of levels, from the local</a:t>
            </a:r>
          </a:p>
          <a:p>
            <a:r>
              <a:rPr lang="en-GB" sz="1200" dirty="0">
                <a:solidFill>
                  <a:srgbClr val="000000"/>
                </a:solidFill>
                <a:latin typeface="OxfamTSTARPRO-Regular"/>
              </a:rPr>
              <a:t>to the global</a:t>
            </a:r>
          </a:p>
          <a:p>
            <a:r>
              <a:rPr lang="en-GB" sz="1200" dirty="0">
                <a:solidFill>
                  <a:srgbClr val="000000"/>
                </a:solidFill>
                <a:latin typeface="OxfamTSTARPRO-Regular"/>
              </a:rPr>
              <a:t>• works with others to make the world a more equitable and</a:t>
            </a:r>
          </a:p>
          <a:p>
            <a:r>
              <a:rPr lang="en-GB" sz="1200" dirty="0">
                <a:solidFill>
                  <a:srgbClr val="000000"/>
                </a:solidFill>
                <a:latin typeface="OxfamTSTARPRO-Regular"/>
              </a:rPr>
              <a:t>sustainable place</a:t>
            </a:r>
          </a:p>
          <a:p>
            <a:r>
              <a:rPr lang="en-GB" sz="1200" dirty="0">
                <a:solidFill>
                  <a:srgbClr val="000000"/>
                </a:solidFill>
                <a:latin typeface="OxfamTSTARPRO-Regular"/>
              </a:rPr>
              <a:t>• takes responsibility for their actions</a:t>
            </a:r>
            <a:endParaRPr lang="en-GB" sz="1200" dirty="0"/>
          </a:p>
        </p:txBody>
      </p:sp>
      <p:sp>
        <p:nvSpPr>
          <p:cNvPr id="5" name="Rectangle 4"/>
          <p:cNvSpPr/>
          <p:nvPr/>
        </p:nvSpPr>
        <p:spPr>
          <a:xfrm>
            <a:off x="581800" y="4005231"/>
            <a:ext cx="8022648" cy="2554545"/>
          </a:xfrm>
          <a:prstGeom prst="rect">
            <a:avLst/>
          </a:prstGeom>
        </p:spPr>
        <p:txBody>
          <a:bodyPr wrap="square">
            <a:spAutoFit/>
          </a:bodyPr>
          <a:lstStyle/>
          <a:p>
            <a:pPr>
              <a:spcAft>
                <a:spcPts val="0"/>
              </a:spcAft>
            </a:pPr>
            <a:r>
              <a:rPr lang="en-GB" sz="1600" dirty="0">
                <a:latin typeface="Calibri" panose="020F0502020204030204" pitchFamily="34" charset="0"/>
                <a:ea typeface="Calibri" panose="020F0502020204030204" pitchFamily="34" charset="0"/>
                <a:cs typeface="Times New Roman" panose="02020603050405020304" pitchFamily="18" charset="0"/>
              </a:rPr>
              <a:t>Children learn about sustainability in a variety of ways , e.g. learning about how to protect the rainforest and the impact that it has on the wider world. Staff are creative with ways to link the GLP themes . </a:t>
            </a:r>
          </a:p>
          <a:p>
            <a:pPr>
              <a:spcAft>
                <a:spcPts val="0"/>
              </a:spcAft>
            </a:pPr>
            <a:r>
              <a:rPr lang="en-GB" sz="1600" dirty="0">
                <a:latin typeface="Calibri" panose="020F0502020204030204" pitchFamily="34" charset="0"/>
                <a:ea typeface="Calibri" panose="020F0502020204030204" pitchFamily="34" charset="0"/>
                <a:cs typeface="Times New Roman" panose="02020603050405020304" pitchFamily="18" charset="0"/>
              </a:rPr>
              <a:t>In history children learn about the lives of significant people: the children learn about different people who have stood up for human rights and they learn to write a recount in literacy, and develop their ICT skills by researching these people.</a:t>
            </a:r>
          </a:p>
          <a:p>
            <a:pPr>
              <a:spcAft>
                <a:spcPts val="0"/>
              </a:spcAft>
            </a:pPr>
            <a:r>
              <a:rPr lang="en-GB" sz="1600" dirty="0">
                <a:latin typeface="Calibri" panose="020F0502020204030204" pitchFamily="34" charset="0"/>
                <a:ea typeface="Calibri" panose="020F0502020204030204" pitchFamily="34" charset="0"/>
                <a:cs typeface="Times New Roman" panose="02020603050405020304" pitchFamily="18" charset="0"/>
              </a:rPr>
              <a:t>In geography we look at forests in the UK and Brazil: the children learn about deforestation and consider how they can make a difference.  We study earthquakes and volcanoes: the children consider the impact of earthquakes, e.g. in Haiti. They consider whether charities are the right solution to solve some of the issues created by natural disasters.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32240" y="205830"/>
            <a:ext cx="2265304" cy="1814242"/>
          </a:xfrm>
          <a:prstGeom prst="rect">
            <a:avLst/>
          </a:prstGeom>
        </p:spPr>
      </p:pic>
    </p:spTree>
    <p:extLst>
      <p:ext uri="{BB962C8B-B14F-4D97-AF65-F5344CB8AC3E}">
        <p14:creationId xmlns:p14="http://schemas.microsoft.com/office/powerpoint/2010/main" val="40131868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solidFill>
                  <a:srgbClr val="0070C0"/>
                </a:solidFill>
              </a:rPr>
              <a:t>Citizens of the world</a:t>
            </a:r>
            <a:endParaRPr lang="en-GB" dirty="0"/>
          </a:p>
        </p:txBody>
      </p:sp>
      <p:sp>
        <p:nvSpPr>
          <p:cNvPr id="3" name="Content Placeholder 2"/>
          <p:cNvSpPr>
            <a:spLocks noGrp="1"/>
          </p:cNvSpPr>
          <p:nvPr>
            <p:ph idx="1"/>
          </p:nvPr>
        </p:nvSpPr>
        <p:spPr/>
        <p:txBody>
          <a:bodyPr/>
          <a:lstStyle/>
          <a:p>
            <a:r>
              <a:rPr lang="en-GB" dirty="0" smtClean="0"/>
              <a:t>Through the teaching of different subjects and topics, we teach our pupils to be:</a:t>
            </a:r>
          </a:p>
          <a:p>
            <a:r>
              <a:rPr lang="en-GB" b="1" dirty="0" smtClean="0">
                <a:solidFill>
                  <a:srgbClr val="FF0000"/>
                </a:solidFill>
              </a:rPr>
              <a:t>Understanding</a:t>
            </a:r>
            <a:r>
              <a:rPr lang="en-GB" b="1" dirty="0" smtClean="0"/>
              <a:t>  </a:t>
            </a:r>
            <a:r>
              <a:rPr lang="en-GB" b="1" dirty="0" smtClean="0">
                <a:solidFill>
                  <a:srgbClr val="00B050"/>
                </a:solidFill>
              </a:rPr>
              <a:t>Compassionate</a:t>
            </a:r>
            <a:r>
              <a:rPr lang="en-GB" b="1" dirty="0" smtClean="0"/>
              <a:t>  </a:t>
            </a:r>
            <a:r>
              <a:rPr lang="en-GB" b="1" dirty="0" smtClean="0">
                <a:solidFill>
                  <a:srgbClr val="D60093"/>
                </a:solidFill>
              </a:rPr>
              <a:t>Honest </a:t>
            </a:r>
            <a:r>
              <a:rPr lang="en-GB" b="1" dirty="0" smtClean="0"/>
              <a:t> </a:t>
            </a:r>
            <a:r>
              <a:rPr lang="en-GB" b="1" dirty="0" smtClean="0">
                <a:solidFill>
                  <a:srgbClr val="7030A0"/>
                </a:solidFill>
              </a:rPr>
              <a:t>Responsible </a:t>
            </a:r>
            <a:r>
              <a:rPr lang="en-GB" b="1" dirty="0" smtClean="0"/>
              <a:t> </a:t>
            </a:r>
            <a:r>
              <a:rPr lang="en-GB" b="1" dirty="0" smtClean="0">
                <a:solidFill>
                  <a:srgbClr val="FFC000"/>
                </a:solidFill>
              </a:rPr>
              <a:t>Respectful</a:t>
            </a:r>
            <a:r>
              <a:rPr lang="en-GB" b="1" dirty="0" smtClean="0"/>
              <a:t>  </a:t>
            </a:r>
            <a:r>
              <a:rPr lang="en-GB" b="1" dirty="0" smtClean="0">
                <a:solidFill>
                  <a:srgbClr val="0070C0"/>
                </a:solidFill>
              </a:rPr>
              <a:t>Resilient</a:t>
            </a:r>
            <a:r>
              <a:rPr lang="en-GB" b="1" dirty="0" smtClean="0"/>
              <a:t> </a:t>
            </a:r>
          </a:p>
          <a:p>
            <a:r>
              <a:rPr lang="en-GB" dirty="0" smtClean="0"/>
              <a:t>Through these values, our pupils can become:</a:t>
            </a:r>
          </a:p>
          <a:p>
            <a:r>
              <a:rPr lang="en-GB" b="1" dirty="0" smtClean="0">
                <a:solidFill>
                  <a:srgbClr val="FF0000"/>
                </a:solidFill>
              </a:rPr>
              <a:t>Scientists </a:t>
            </a:r>
            <a:r>
              <a:rPr lang="en-GB" b="1" dirty="0" smtClean="0"/>
              <a:t> </a:t>
            </a:r>
            <a:r>
              <a:rPr lang="en-GB" b="1" dirty="0" smtClean="0">
                <a:solidFill>
                  <a:srgbClr val="00B050"/>
                </a:solidFill>
              </a:rPr>
              <a:t>Teachers</a:t>
            </a:r>
            <a:r>
              <a:rPr lang="en-GB" b="1" dirty="0" smtClean="0"/>
              <a:t>  </a:t>
            </a:r>
            <a:r>
              <a:rPr lang="en-GB" b="1" dirty="0" smtClean="0">
                <a:solidFill>
                  <a:srgbClr val="D60093"/>
                </a:solidFill>
              </a:rPr>
              <a:t>Doctors</a:t>
            </a:r>
            <a:r>
              <a:rPr lang="en-GB" b="1" dirty="0" smtClean="0"/>
              <a:t>  </a:t>
            </a:r>
            <a:r>
              <a:rPr lang="en-GB" b="1" dirty="0" smtClean="0">
                <a:solidFill>
                  <a:srgbClr val="7030A0"/>
                </a:solidFill>
              </a:rPr>
              <a:t>Architects</a:t>
            </a:r>
            <a:r>
              <a:rPr lang="en-GB" b="1" dirty="0" smtClean="0"/>
              <a:t>  </a:t>
            </a:r>
            <a:r>
              <a:rPr lang="en-GB" b="1" dirty="0" smtClean="0">
                <a:solidFill>
                  <a:srgbClr val="00B0F0"/>
                </a:solidFill>
              </a:rPr>
              <a:t>Engineers </a:t>
            </a:r>
            <a:r>
              <a:rPr lang="en-GB" b="1" dirty="0" smtClean="0"/>
              <a:t> or any other profession they choose.</a:t>
            </a:r>
          </a:p>
        </p:txBody>
      </p:sp>
      <p:sp>
        <p:nvSpPr>
          <p:cNvPr id="4" name="AutoShape 2" descr="Image result for worl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world"/>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8" name="Picture 6" descr="Image result for worl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51803"/>
            <a:ext cx="1546329" cy="154632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caree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624" y="312738"/>
            <a:ext cx="1782726" cy="1188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767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1018</TotalTime>
  <Words>3609</Words>
  <Application>Microsoft Office PowerPoint</Application>
  <PresentationFormat>On-screen Show (4:3)</PresentationFormat>
  <Paragraphs>598</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St Gregory’s Catholic Primary School Curriculum Handbook We Will Live, Love and Learn with Jesus </vt:lpstr>
      <vt:lpstr>Curriculum Content</vt:lpstr>
      <vt:lpstr>Values taught through our curriculum</vt:lpstr>
      <vt:lpstr>British Values taught</vt:lpstr>
      <vt:lpstr>Attendance</vt:lpstr>
      <vt:lpstr>Dojo Points</vt:lpstr>
      <vt:lpstr>Responsibilities of Subject Ambassadors Children in Y2-Y6- Chosen by teachers.</vt:lpstr>
      <vt:lpstr>Responsibilities of School Council Boy and Girl from each class- Voted for by peers.</vt:lpstr>
      <vt:lpstr>Responsibilities of Playtime Buddies Y5 children- Chosen by teachers</vt:lpstr>
      <vt:lpstr>Our Prayer Life</vt:lpstr>
      <vt:lpstr>Sacramental Preparation Sessions</vt:lpstr>
      <vt:lpstr>Extra Curricular Clubs</vt:lpstr>
      <vt:lpstr>Themed Weeks</vt:lpstr>
      <vt:lpstr>Year Group Targets</vt:lpstr>
      <vt:lpstr>Overview of Subjects </vt:lpstr>
      <vt:lpstr>Religious Education</vt:lpstr>
      <vt:lpstr>PowerPoint Presentation</vt:lpstr>
      <vt:lpstr>English</vt:lpstr>
      <vt:lpstr>English</vt:lpstr>
      <vt:lpstr>PowerPoint Presentation</vt:lpstr>
      <vt:lpstr>PowerPoint Presentation</vt:lpstr>
      <vt:lpstr>PE</vt:lpstr>
      <vt:lpstr>Computing</vt:lpstr>
      <vt:lpstr>Online Safety</vt:lpstr>
      <vt:lpstr>Science</vt:lpstr>
      <vt:lpstr>PSHE</vt:lpstr>
      <vt:lpstr>Spanish</vt:lpstr>
      <vt:lpstr>Spanish</vt:lpstr>
      <vt:lpstr>Design Technology</vt:lpstr>
      <vt:lpstr>Art</vt:lpstr>
      <vt:lpstr>Interventions </vt:lpstr>
      <vt:lpstr>Additional Support Programmes </vt:lpstr>
      <vt:lpstr>Global Learning </vt:lpstr>
      <vt:lpstr>Citizens of the world</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Gregory’s Catholic Primary School Curriculum Handbook  We Will Live, Love and Learn with Jesus</dc:title>
  <dc:creator>HP</dc:creator>
  <cp:lastModifiedBy>HP</cp:lastModifiedBy>
  <cp:revision>80</cp:revision>
  <cp:lastPrinted>2018-04-16T12:31:52Z</cp:lastPrinted>
  <dcterms:created xsi:type="dcterms:W3CDTF">2017-11-03T14:06:28Z</dcterms:created>
  <dcterms:modified xsi:type="dcterms:W3CDTF">2018-04-16T12:43:59Z</dcterms:modified>
</cp:coreProperties>
</file>